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321" r:id="rId3"/>
    <p:sldId id="282" r:id="rId4"/>
    <p:sldId id="320" r:id="rId5"/>
    <p:sldId id="314" r:id="rId6"/>
    <p:sldId id="257" r:id="rId7"/>
    <p:sldId id="322" r:id="rId8"/>
    <p:sldId id="323" r:id="rId9"/>
    <p:sldId id="284" r:id="rId10"/>
    <p:sldId id="267" r:id="rId11"/>
    <p:sldId id="269" r:id="rId12"/>
    <p:sldId id="311" r:id="rId13"/>
    <p:sldId id="337" r:id="rId14"/>
    <p:sldId id="270" r:id="rId15"/>
    <p:sldId id="294" r:id="rId16"/>
    <p:sldId id="293" r:id="rId17"/>
    <p:sldId id="339" r:id="rId18"/>
    <p:sldId id="317" r:id="rId19"/>
    <p:sldId id="292" r:id="rId20"/>
    <p:sldId id="316" r:id="rId21"/>
    <p:sldId id="340" r:id="rId22"/>
    <p:sldId id="295" r:id="rId23"/>
    <p:sldId id="296" r:id="rId24"/>
    <p:sldId id="308" r:id="rId25"/>
    <p:sldId id="315" r:id="rId26"/>
    <p:sldId id="309" r:id="rId27"/>
    <p:sldId id="324" r:id="rId28"/>
    <p:sldId id="271" r:id="rId29"/>
    <p:sldId id="338" r:id="rId30"/>
    <p:sldId id="310" r:id="rId31"/>
    <p:sldId id="275" r:id="rId32"/>
    <p:sldId id="327" r:id="rId33"/>
    <p:sldId id="343" r:id="rId34"/>
    <p:sldId id="329" r:id="rId35"/>
    <p:sldId id="341" r:id="rId36"/>
    <p:sldId id="276" r:id="rId37"/>
    <p:sldId id="319" r:id="rId38"/>
    <p:sldId id="34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89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284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A19D4-B77C-4283-97DE-8CD78536F014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FB234-0043-48E2-BFB9-5904112B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44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E0E-4AB4-4428-8A9F-85396533878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540-3CE7-4E01-BE01-E539A053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E0E-4AB4-4428-8A9F-85396533878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540-3CE7-4E01-BE01-E539A053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E0E-4AB4-4428-8A9F-85396533878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540-3CE7-4E01-BE01-E539A053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E0E-4AB4-4428-8A9F-85396533878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540-3CE7-4E01-BE01-E539A053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E0E-4AB4-4428-8A9F-85396533878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540-3CE7-4E01-BE01-E539A053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E0E-4AB4-4428-8A9F-85396533878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540-3CE7-4E01-BE01-E539A053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E0E-4AB4-4428-8A9F-85396533878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540-3CE7-4E01-BE01-E539A053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E0E-4AB4-4428-8A9F-85396533878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540-3CE7-4E01-BE01-E539A053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E0E-4AB4-4428-8A9F-85396533878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540-3CE7-4E01-BE01-E539A053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E0E-4AB4-4428-8A9F-85396533878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540-3CE7-4E01-BE01-E539A053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E0E-4AB4-4428-8A9F-85396533878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540-3CE7-4E01-BE01-E539A053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6E0E-4AB4-4428-8A9F-85396533878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7540-3CE7-4E01-BE01-E539A0536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hyperlink" Target="file:///C:\Documents%20and%20Settings\User\My%20Documents\My%20Webs\AUST\pics\l-fishharness3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://www.pinterest.com/paulbunyanot/scissors-grips-pencils-crayons-and-more/&amp;sa=U&amp;ei=cr0pU9P8Nor7qAHT-oE4&amp;ved=0CFEQ9QEwEg&amp;sig2=UsPG11gcyrMK4mZ6v_nAJg&amp;usg=AFQjCNGzdlv_oj4Ntf-iM_wuvIEj0NgHIg" TargetMode="External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hyperlink" Target="https://www.google.com/url?q=http://blog.mageerehab.org/2014/02/20/diy-accessibility-turning-trash-into-a-helping-hand/&amp;sa=U&amp;ei=FbwpU_-yNoXSqQHR_4GABQ&amp;ved=0CHcQ9QEwJQ&amp;sig2=CYaeccS_eMoSTrxoOPt-pQ&amp;usg=AFQjCNE5bfyEj0gA1SKQvrddcJTwmX9UJ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q=http://www.pinterest.com/pin/95983035781714170/&amp;sa=U&amp;ei=zrwpU5_GCNOyqQHmjoDQDw&amp;ved=0CEEQ9QEwCg&amp;sig2=sALCUKCWWHaZxGCwqio00w&amp;usg=AFQjCNEpVI-diCU3DoHmO-fgP7aMJ92Krg" TargetMode="External"/><Relationship Id="rId5" Type="http://schemas.openxmlformats.org/officeDocument/2006/relationships/image" Target="../media/image53.jpeg"/><Relationship Id="rId10" Type="http://schemas.openxmlformats.org/officeDocument/2006/relationships/image" Target="../media/image56.png"/><Relationship Id="rId4" Type="http://schemas.openxmlformats.org/officeDocument/2006/relationships/hyperlink" Target="https://www.google.com/url?q=http://www.themobilityresource.com/top-13-sites-to-purchase-accessible-products/&amp;sa=U&amp;ei=FbwpU_-yNoXSqQHR_4GABQ&amp;ved=0CMkBEPUBME4&amp;sig2=xAxqSc0EiqE1LALTfs51Mg&amp;usg=AFQjCNEMbYaVDv7kwSpW86dftfADOgIgTQ" TargetMode="External"/><Relationship Id="rId9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apd.com/" TargetMode="External"/><Relationship Id="rId2" Type="http://schemas.openxmlformats.org/officeDocument/2006/relationships/hyperlink" Target="http://www.spineywhitetripo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.wikipeida.com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Britannic Bold" pitchFamily="34" charset="0"/>
              </a:rPr>
              <a:t>Adaptive Recreation</a:t>
            </a:r>
            <a:r>
              <a:rPr lang="en-US" sz="8000" b="1" dirty="0" smtClean="0">
                <a:solidFill>
                  <a:schemeClr val="bg1"/>
                </a:solidFill>
                <a:latin typeface="Britannic Bold" pitchFamily="34" charset="0"/>
              </a:rPr>
              <a:t/>
            </a:r>
            <a:br>
              <a:rPr lang="en-US" sz="8000" b="1" dirty="0" smtClean="0">
                <a:solidFill>
                  <a:schemeClr val="bg1"/>
                </a:solidFill>
                <a:latin typeface="Britannic Bold" pitchFamily="34" charset="0"/>
              </a:rPr>
            </a:br>
            <a:r>
              <a:rPr lang="en-US" sz="8000" b="1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Britannic Bold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Britannic Bold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Britannic Bold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Britannic Bold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Britannic Bold" pitchFamily="34" charset="0"/>
              </a:rPr>
              <a:t>“…enjoy life”</a:t>
            </a:r>
            <a:br>
              <a:rPr lang="en-US" sz="4800" b="1" dirty="0" smtClean="0">
                <a:solidFill>
                  <a:schemeClr val="bg1"/>
                </a:solidFill>
                <a:latin typeface="Britannic Bold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Cindy Jacobelli  MEd</a:t>
            </a:r>
            <a:b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Director of Adaptive Recreation at Cardinal Hill</a:t>
            </a:r>
            <a:endParaRPr lang="en-US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12" y="2523744"/>
            <a:ext cx="5325219" cy="1486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>
                <a:solidFill>
                  <a:schemeClr val="bg1"/>
                </a:solidFill>
                <a:latin typeface="Clarendon Condensed"/>
              </a:rPr>
              <a:t>Types of adaptive recreation activities</a:t>
            </a:r>
            <a:br>
              <a:rPr lang="en-US" sz="8000" dirty="0" smtClean="0">
                <a:solidFill>
                  <a:schemeClr val="bg1"/>
                </a:solidFill>
                <a:latin typeface="Clarendon Condensed"/>
              </a:rPr>
            </a:br>
            <a:r>
              <a:rPr lang="en-US" sz="8000" dirty="0" smtClean="0">
                <a:solidFill>
                  <a:schemeClr val="bg1"/>
                </a:solidFill>
                <a:latin typeface="Clarendon Condensed"/>
              </a:rPr>
              <a:t>and equipment 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larendon Condensed"/>
              </a:rPr>
              <a:t>High Risk and High Adventure </a:t>
            </a:r>
            <a:endParaRPr lang="en-US" dirty="0">
              <a:solidFill>
                <a:schemeClr val="bg1"/>
              </a:solidFill>
              <a:latin typeface="Clarendon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White Water Rafting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Sky Diving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Mountain Climbing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Wilderness </a:t>
            </a:r>
            <a:r>
              <a:rPr lang="en-US" dirty="0">
                <a:solidFill>
                  <a:srgbClr val="002060"/>
                </a:solidFill>
              </a:rPr>
              <a:t>Trips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SCUBA Diving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343400"/>
            <a:ext cx="8153400" cy="178276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These activities are designed to increase self-confidence and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self-esteem, independent functioning, strength and endurance. Cater towards the “adrenaline junkie”.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Rock Wall</a:t>
            </a:r>
            <a:endParaRPr lang="en-US" dirty="0">
              <a:solidFill>
                <a:srgbClr val="002060"/>
              </a:solidFill>
              <a:latin typeface="Clarendon Condensed"/>
            </a:endParaRPr>
          </a:p>
        </p:txBody>
      </p:sp>
      <p:pic>
        <p:nvPicPr>
          <p:cNvPr id="4098" name="Picture 2" descr="C:\Program Files\video flip\FlipShare Data\Videos\VID03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  <p:pic>
        <p:nvPicPr>
          <p:cNvPr id="3" name="Picture 2" descr="http://www.nolimitstahoe.com/images/swamiseat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2981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olimitstahoe.com/images/pullup_bar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22981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y Tagged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876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Sky Diving </a:t>
            </a:r>
            <a:endParaRPr lang="en-US" dirty="0">
              <a:solidFill>
                <a:srgbClr val="002060"/>
              </a:solidFill>
              <a:latin typeface="Clarendon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587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304800"/>
            <a:ext cx="8229600" cy="1143000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larendon Condensed"/>
              </a:rPr>
              <a:t>Active</a:t>
            </a:r>
            <a:endParaRPr lang="en-US" dirty="0">
              <a:solidFill>
                <a:schemeClr val="bg1"/>
              </a:solidFill>
              <a:latin typeface="Clarendon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0480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Basketball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Softball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R</a:t>
            </a:r>
            <a:r>
              <a:rPr lang="en-US" sz="2000" dirty="0" smtClean="0">
                <a:solidFill>
                  <a:srgbClr val="002060"/>
                </a:solidFill>
              </a:rPr>
              <a:t>ugby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Gardening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Skiing (snow and water)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Traveling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Hunting/ Archery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Weight lifting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191000" cy="29718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Horseback Riding/Driving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Billiards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Swimming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Cycling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Golf</a:t>
            </a:r>
          </a:p>
          <a:p>
            <a:r>
              <a:rPr lang="en-US" sz="2000" dirty="0">
                <a:solidFill>
                  <a:srgbClr val="002060"/>
                </a:solidFill>
              </a:rPr>
              <a:t>Tennis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Kayaking 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Bowling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488" y="4800600"/>
            <a:ext cx="8229600" cy="16764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solidFill>
                  <a:schemeClr val="bg1"/>
                </a:solidFill>
              </a:rPr>
              <a:t>These activities increase strength, endurance, motor functioning, self-confidence, and help reduce stress.  They also satisfy ones need for competition.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Wheelchair Basketball</a:t>
            </a:r>
            <a:br>
              <a:rPr lang="en-US" dirty="0" smtClean="0">
                <a:solidFill>
                  <a:srgbClr val="002060"/>
                </a:solidFill>
                <a:latin typeface="Clarendon Condensed"/>
              </a:rPr>
            </a:br>
            <a:r>
              <a:rPr lang="en-US" sz="2200" dirty="0" smtClean="0">
                <a:solidFill>
                  <a:srgbClr val="002060"/>
                </a:solidFill>
                <a:latin typeface="Clarendon Condensed"/>
              </a:rPr>
              <a:t>Cardinal Hill Rehabilitation Hospital’s Basketball team                         Hill on Wheels  </a:t>
            </a:r>
            <a:endParaRPr lang="en-US" sz="2200" dirty="0">
              <a:solidFill>
                <a:srgbClr val="002060"/>
              </a:solidFill>
              <a:latin typeface="Clarendon Condensed"/>
            </a:endParaRPr>
          </a:p>
        </p:txBody>
      </p:sp>
      <p:pic>
        <p:nvPicPr>
          <p:cNvPr id="3" name="Picture 2" descr="Bluegrass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97090"/>
            <a:ext cx="3962400" cy="4419600"/>
          </a:xfrm>
          <a:prstGeom prst="rect">
            <a:avLst/>
          </a:prstGeom>
        </p:spPr>
      </p:pic>
      <p:pic>
        <p:nvPicPr>
          <p:cNvPr id="2051" name="Picture 3" descr="http://bcwbs.ca/sites/default/files/users/images/WheelchairPar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90460"/>
            <a:ext cx="4297060" cy="383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Adaptive Skiing</a:t>
            </a:r>
            <a:br>
              <a:rPr lang="en-US" dirty="0" smtClean="0">
                <a:solidFill>
                  <a:srgbClr val="002060"/>
                </a:solidFill>
                <a:latin typeface="Clarendon Condensed"/>
              </a:rPr>
            </a:br>
            <a:r>
              <a:rPr lang="en-US" sz="2200" dirty="0" smtClean="0">
                <a:solidFill>
                  <a:srgbClr val="002060"/>
                </a:solidFill>
                <a:latin typeface="Clarendon Condensed"/>
              </a:rPr>
              <a:t>Former patients at Perfect North </a:t>
            </a:r>
            <a:endParaRPr lang="en-US" sz="2200" dirty="0">
              <a:solidFill>
                <a:srgbClr val="002060"/>
              </a:solidFill>
              <a:latin typeface="Clarendon Condensed"/>
            </a:endParaRPr>
          </a:p>
        </p:txBody>
      </p:sp>
      <p:pic>
        <p:nvPicPr>
          <p:cNvPr id="6146" name="Picture 2" descr="C:\Program Files\video flip\FlipShare Data\Videos\VID0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24" y="1464468"/>
            <a:ext cx="4907476" cy="2709863"/>
          </a:xfrm>
          <a:prstGeom prst="rect">
            <a:avLst/>
          </a:prstGeom>
          <a:noFill/>
        </p:spPr>
      </p:pic>
      <p:pic>
        <p:nvPicPr>
          <p:cNvPr id="3074" name="Picture 2" descr="http://0.tqn.com/d/skiing/1/0/Y/3/-/-/Adaptiv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971800" cy="34656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ch2k8usr\user\caj2\ski t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1933" y="3437468"/>
            <a:ext cx="314113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Adaptive Water Skiing/ Surfing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t1.gstatic.com/images?q=tbn:ANd9GcSqVyAvyTse-DctU5pA-E7t8PlRh673JyDqeB1t9W8uyIqN3K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5999"/>
            <a:ext cx="3251200" cy="24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mber\Desktop\ASW\16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71600" y="3895344"/>
            <a:ext cx="3251200" cy="2438400"/>
          </a:xfrm>
          <a:prstGeom prst="rect">
            <a:avLst/>
          </a:prstGeom>
          <a:noFill/>
        </p:spPr>
      </p:pic>
      <p:pic>
        <p:nvPicPr>
          <p:cNvPr id="4" name="Picture 3" descr="F:\Surfing\surfing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9600" y="1219200"/>
            <a:ext cx="4761781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5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Therapeutic Gardening</a:t>
            </a:r>
            <a:br>
              <a:rPr lang="en-US" dirty="0" smtClean="0">
                <a:solidFill>
                  <a:srgbClr val="002060"/>
                </a:solidFill>
                <a:latin typeface="Clarendon Condensed"/>
              </a:rPr>
            </a:br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 </a:t>
            </a:r>
            <a:r>
              <a:rPr lang="en-US" sz="2700" dirty="0" smtClean="0">
                <a:solidFill>
                  <a:srgbClr val="002060"/>
                </a:solidFill>
                <a:latin typeface="Clarendon Condensed"/>
              </a:rPr>
              <a:t>Cardinal Hill Garden</a:t>
            </a:r>
            <a:endParaRPr lang="en-US" sz="2700" dirty="0">
              <a:solidFill>
                <a:srgbClr val="002060"/>
              </a:solidFill>
              <a:latin typeface="Clarendon Condensed"/>
            </a:endParaRPr>
          </a:p>
        </p:txBody>
      </p:sp>
      <p:pic>
        <p:nvPicPr>
          <p:cNvPr id="3074" name="Picture 2" descr="\\ch2k8usr\user\caj2\My Pictures\rec man 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257800" cy="34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feeds.yourstorewizards.com/1931/images/250x1000/eagrloregato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590800" cy="198901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MSERUUExMWFBUUGBgVGBgUGBcbHBsdHxUXGBQYGB4ZHCYeGBwjGhQYHy8gJCcpLCwsGB4xNTAqNSYrLCkBCQoKDgwOGg8PFywlHSQtLC0vLC00LC0tLCwsLC0sLy8sLCwsKSwtLCopLCwsLCwpKSksKSwsKSw0LC01KSw1LP/AABEIAGAAoAMBIgACEQEDEQH/xAAbAAACAwEBAQAAAAAAAAAAAAAEBQIDBgEHAP/EADkQAAIBAgUCBAMGBQMFAAAAAAECEQADBBIhMUEFUQYiYXETMoEUkaGx0fAjQlLB4Qdi8RUXcoKi/8QAGgEAAgMBAQAAAAAAAAAAAAAAAAECAwQFBv/EACgRAAICAQMCBQUBAAAAAAAAAAABAhEDBBIxIUETIiNRoQUUcdHwkf/aAAwDAQACEQMRAD8ABGHYCDAmrcJ0e3PmTN91GDAEt5jJABgbDXYU0weHAmKZIGt9Itt8oCDTZF+syKsPh88G23/lbT9KY2bdFI1VskjKYnoTo2dUyt3tbH3X9KkBiGkgPp7/ALFazPTHD4FY1+buK5P1DWx0sU+W+xpxR3cmTxPSsUsNbfOCNTtlMaggn8aja6JjGMs8f+w/tWm6hfNlcwIbaf8APeh+n9TFyZEegrNo9bKdRyLnh/v99y+eNpboguG6PiV3vD6602t2WgTE8wamGPtXcxrrqVcGWr5OG0a5knejLNoka6CouuUxUIaqEp+GpdSDjXUCK+lMsF0EsMznKDwN/wDFX4DDSdR6+1D+NfFK4HDM8+cyEHrG/sK1Jtlbfseff6j9eXD37drDls6MrOcx11EL2iN/etW9v0rzDwl018Zi/i3ZYIRccnkzKJ9+p9q9Rcj1NTsZFUBqL2qmoNSg80BYN8CuFI4oh2igb1xz29uaYWKsNjHPzW4+lH22P9P4V8i1cGg1U2TokvsKmq/7RXV12q+ziVtnM8BdiTxrofas+fK8cHNK67Eoxt0D4p8i5o2I/Or8L1MMNN+1MMfh7b2zmIAI3/L3rCt1m3hsQqu4aDqVk5RG7AbfSvN5n996ii/Lyvn5N2KoraanHLmWKp6RgMknmgcV4psBZtuLjHRQNpidZpl01SVBLZp1ng+0VdoseXLleWape392RLNJQx7EMAp9Kl8I+lcqW1d6jAKuqeJLttjaVVzaQ+vI3jvROEts1gebzMskzrJnWk3Xrf8AHnuopldxTW8IGSC2UBRO5mNO5rlafwsGeS47L/S+cXKCpDz/AKklqwoVgpyyc26AQGZhuWnQDliBXkX+ouPe9icjMXyakaRbnZDG7AbnuSOK2fRvCCo4vXna5e3zE/KxGuu5jidBwOa5/wBvMLMzd1OYgvIJ9ZEmu4mY6SZmvBvUMltbSWzvLNI1J3NbiwjHiass9ItWxCKFHoKY2coXSI3msOt1n2sU0rbLIQ3sWuxHH02qhsZ3BFTxWLFzzKdOD3139qB+NrvWzBOWTHGclTfYrlFJ0TbFSYysT7GpFGI10o3A4WVkk+n61Rj7AVomqY67DLM8Cfm+CTxSUdwsTEAxBH0qxknUGPxoHwfhwCwuDzbpm2jmPWnPWcBmXOnlZRxyPWsmT6jGGfwZRf5/JbHG3HchcGuI0EyD2qHVsQTYYHkgf/Qrt3HQuZ/LA1H6Vm+qeIpYIfKjajufU9q2Zm1B0hY1clYx6FaZmIkwFMa7e3au3PBwd5zEDcx+tNvD2DQ2iyvqfw9DRaYniRpWDR5IZE4LlPqX5nKLshgvD9pVy/DUjmRJ++rreAeyZtksnKnce3f8/epi6/FTFu4eYrpKCXBmcmwjD4xXGh17V9ecikvVen3Qwu2z5h8y/wBY9fUcGrlx5YLAYljA0JHMyf5Y5mnQifUsLmX4jGIH/FAdLutcccpb77T2H96X4q/fa8bTEC2YYQZMbHT324p9h/IoAEADQCuZh0c3leTL72jTLKtu2I0W56104wAb0vW4Wq5ViuskZmX3MQe1ZrxFnDAhmVWAkAkA+4p3icYqDMxUARJcwN41PFZnxf4qR1Fu1DPJBIghY00O1czXSnKcMUY3fW/YvwJK5MYYLGn4ShNcvlIPeePvrj39dRBPO1JfCWDZATJOYyQfz960TYctpGprfD04JN8FElufQXN4mvWYCwy9mkx7EQau+2uwzOYJ1PHGkCg/FGDFgBmPlkCa+XBFwGzhgdR7Vh0CxznLNFc9y7P0jGJT1LHxb8pKsCGU7GQeKpw/WMRd1dy2kDQAD1gc0i8VXTKsG1WdOP8ANanwb1WxdsRHnnKy8zuMv51HXelJZnG6+Aw+aLiCfY2LZnMnga6Ui69hluEwNt/U/pWmxHmB8yqpJktppO3pSXG4vP5VUtGgI1E8/St8OqsrYJ4c6lctOEzkA7GJ40kHQx60+w3UDYYW8VGVicl9dEaTs4/kafpSfCdCYmWMa8CtBY6ccmVjnUiCrgEEdtqI4oRbkl1YnJvpY9t4UQCrGONf781IAj+Y/WsJisevTzNlpTMqvZ+Jmygn5kWfL7e1SwXivEXcUk5VtM2UplBMHaW3zbbaVYRN58Vo3oU2yrFs0TxU/iEis74r8S28JbPmDXiPIk6zwzRso39dKfI+APp3VM/V8Rl8wWytoR3BB/MmhT40xDY58OmR5urbTTb+uY3AAOtZfovXvsti9dBnEXzlXuBrmuH1kmB39qe/6T9KBe7iH/k/hrPc6ufeIH1NSojZ6amgHtQ3UOqpZQvcOUbDuTwqjkmpvfHoPViAByST2jWvN/Et177/AMR/ghlYWbjK/wAJxmI8pPyyBqwB+6aYwq/1/wC33WA0S3ARJkMxmWaNDAHtJppa8KqqjXXmh/BPSLK+ewLgUIgZrsS1yJYpGmTUQed61t2AKBpgGDtZNAah1HryYcBycxzBQqEEkngdjSjqGPa+pyFks7Zvle6e1vlLfd9zxFZZbDjPftkItoAJlEBvMAIHIJ2mTVeSCnFxfDGnTsaeJur3sZcQfDZLaSVDCJk7n6f3o7p2MdVC0/ewHUMNZE0G2CAow4Y4oKEFSHJ7nbM3i8CbjQ2g7DWu3uk2LQzmVY6KA7KTpGmXU701sakxqBue59KWdbDWrtvE2/4jWxldAJ8uslezDXUVa42VLoLunm98ZcPiHa3AhJGpB2EbZiOW7bU5vWGwLBpa5hnjNOrWjy3qpojFYaxjLKsDOYSrrowO/wCHbvUOndeKt9mxkZtluH5bq7CexqNDse4eHVWRpU6yNQfUUt8QYpreGbIxVjCgjjMYMHvE0qxeGv4C4XwoNywxlrRk5e8cj3H1o/xOty7YtpaQlnZWg6QMpPm7a0UCMViMMgyDaGk94515px0DCXr11SiHIGBLNoBBnTk016L4GWQ19sx/pG33c1tMNbVAFAAA7UmrHuKuq49LFl7r/KiliO/YD1JgV4f1DHm+9y/eBz3CYIELIjQcGAR+zXsPirpLYvDG0jAEshJngNLD3oq50ey1izYNpBZw5zW7e/mjV3YiXYyTwNdtqaVEXbPE8P09wBcKGG8tvfzOdFA7xJP0r2fw70wYXCpb0GUS5PLHViT76fSs9h82M6g9wKDZwQNu2DoDc/mO2ke3ArvV+mXsRcAv3SLaEMckpbHZUnzXX/3aAUxpC/xH1u3iMQts3Ph2ZgXNgsiGZTBBJ9eNNzWm6hiGdMPgr9xMfYbK5ewFW6qKIQNByAEx5lIMKdKU4roQxDLkGW2gCiRwP71oOj9Lt4dMiADuf6j3NFEmrLumdOFi0ttWnKIk7n1NLerM73bdonLbMuxBjNB0T6706maGxGFDxmExtTGZrrF9rji0oIDAgkD5UEZ49TIUe9V4u0PgqgWM95DHGVNYHoIFE4S2zG95iD8UoASNAANuYr7qGFi9YzbAOJPBIH5xQA3w2LARdzpxXHvgnXSrLCALVd9/SKYjLG7sJaP399GYe8ARG+w9O80lVlXkVfaxhOiCByTUyBTjH+x3PiWzmtXD/EQcHuvaaa9QwaYzDgzE+ZD29D+RriWwVIIDTvO1XYa0qIFWAq6ADb9zUaGG9ERrVpUuNOQASeaMuY2T5QT++KEXFKFlmgVZZxybg7/se9IA23ecDUAe+pq61d3MmfWl73tASfx+6orijtH5UCGovagg6cir/tK80pt4gbHnmurdkQTtQNDK3bRVPwwBJLGOSfmJ9TSPqFg3WAOw4q/7SynT7qttYgET+xQSRfh1yKAKlcaB66UNcxUDT76GN3Ncj0oAZre/5rj4kChJMb+9Ra6AOKBlwtIGzBQGO5qvEXlOhoJ8Z9OJqq5fWgQY2JK0Ndxsb7UK2LA7/nVRvA7UDP/Z"/>
          <p:cNvSpPr>
            <a:spLocks noChangeAspect="1" noChangeArrowheads="1"/>
          </p:cNvSpPr>
          <p:nvPr/>
        </p:nvSpPr>
        <p:spPr bwMode="auto">
          <a:xfrm>
            <a:off x="63500" y="-444500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Growstation is ideal for disabled, elderly and wheelchair gardener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3962400" cy="213226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6254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Billiards </a:t>
            </a:r>
            <a:endParaRPr lang="en-US" dirty="0">
              <a:solidFill>
                <a:srgbClr val="002060"/>
              </a:solidFill>
              <a:latin typeface="Clarendon Condensed"/>
            </a:endParaRPr>
          </a:p>
        </p:txBody>
      </p:sp>
      <p:pic>
        <p:nvPicPr>
          <p:cNvPr id="4" name="Picture 3" descr="101_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5501640" cy="3962400"/>
          </a:xfrm>
          <a:prstGeom prst="rect">
            <a:avLst/>
          </a:prstGeom>
        </p:spPr>
      </p:pic>
      <p:pic>
        <p:nvPicPr>
          <p:cNvPr id="1026" name="Picture 2" descr="http://t3.gstatic.com/images?q=tbn:ANd9GcSMsTG7Q8seJ9M7bygHlr69DBQca1M6iK8_g88OHMKcIpzkTv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3104"/>
            <a:ext cx="2695575" cy="20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larendon Condensed"/>
              </a:rPr>
              <a:t>Learning Objectives</a:t>
            </a:r>
            <a:endParaRPr lang="en-US" b="1" dirty="0">
              <a:solidFill>
                <a:schemeClr val="bg1"/>
              </a:solidFill>
              <a:latin typeface="Clarendon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/>
            <a:r>
              <a:rPr lang="en-US" dirty="0">
                <a:solidFill>
                  <a:srgbClr val="002060"/>
                </a:solidFill>
              </a:rPr>
              <a:t>Gain an understanding of why adaptive recreation is such an important aspect of a person’s life.</a:t>
            </a:r>
          </a:p>
          <a:p>
            <a:pPr marL="285750" lvl="0" indent="-285750"/>
            <a:r>
              <a:rPr lang="en-US" dirty="0">
                <a:solidFill>
                  <a:srgbClr val="002060"/>
                </a:solidFill>
              </a:rPr>
              <a:t>To learn about different adaptive recreation </a:t>
            </a:r>
            <a:r>
              <a:rPr lang="en-US" dirty="0" smtClean="0">
                <a:solidFill>
                  <a:srgbClr val="002060"/>
                </a:solidFill>
              </a:rPr>
              <a:t>activities and equipment available for people with </a:t>
            </a:r>
            <a:r>
              <a:rPr lang="en-US" dirty="0">
                <a:solidFill>
                  <a:srgbClr val="002060"/>
                </a:solidFill>
              </a:rPr>
              <a:t>disabilities.</a:t>
            </a:r>
          </a:p>
          <a:p>
            <a:pPr marL="285750" lvl="0" indent="-285750"/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provide a hands-on experience with </a:t>
            </a:r>
            <a:r>
              <a:rPr lang="en-US" dirty="0" smtClean="0">
                <a:solidFill>
                  <a:srgbClr val="002060"/>
                </a:solidFill>
              </a:rPr>
              <a:t>various types of adaptive </a:t>
            </a:r>
            <a:r>
              <a:rPr lang="en-US" dirty="0">
                <a:solidFill>
                  <a:srgbClr val="002060"/>
                </a:solidFill>
              </a:rPr>
              <a:t>equipment.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Hand Cycle</a:t>
            </a:r>
            <a:br>
              <a:rPr lang="en-US" dirty="0" smtClean="0">
                <a:solidFill>
                  <a:srgbClr val="002060"/>
                </a:solidFill>
                <a:latin typeface="Clarendon Condensed"/>
              </a:rPr>
            </a:br>
            <a:r>
              <a:rPr lang="en-US" sz="2200" b="1" dirty="0" smtClean="0">
                <a:solidFill>
                  <a:srgbClr val="002060"/>
                </a:solidFill>
                <a:latin typeface="Clarendon Condensed"/>
              </a:rPr>
              <a:t>Run for the Hill </a:t>
            </a:r>
            <a:r>
              <a:rPr lang="en-US" sz="2200" dirty="0" smtClean="0">
                <a:solidFill>
                  <a:srgbClr val="002060"/>
                </a:solidFill>
                <a:latin typeface="Clarendon Condensed"/>
              </a:rPr>
              <a:t>5k at Keeneland   </a:t>
            </a:r>
            <a:endParaRPr lang="en-US" sz="2200" dirty="0">
              <a:solidFill>
                <a:srgbClr val="002060"/>
              </a:solidFill>
              <a:latin typeface="Clarendon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Program Files\video flip\FlipShare Data\Videos\VID03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698198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un for the Hill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775129"/>
            <a:ext cx="3056466" cy="2286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033793" cy="202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8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Bowling </a:t>
            </a:r>
            <a:endParaRPr lang="en-US" dirty="0"/>
          </a:p>
        </p:txBody>
      </p:sp>
      <p:pic>
        <p:nvPicPr>
          <p:cNvPr id="6146" name="Picture 2" descr="http://t2.gstatic.com/images?q=tbn:ANd9GcQTMSAsZclBHex7kkosAAmIbOs1hXUG-Ty8e8MqLlFRE-UJFoXn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71" y="2371725"/>
            <a:ext cx="1905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QEBQUEhQSFRQVFRUVFBQVFBUUFBUVFBQVFBQUFBUXGyYeFxklGRQUHy8gIycpLCwsFR4xNTAqNSYrLCkBCQoKDgwOFw8PGiwgHBwsLCkqKSksLCkpKSksKSwpKSksKSkpKSksKSkpKSkpKSkpKSwpKSksKSkpKSwpLCkpLP/AABEIALsBDgMBIgACEQEDEQH/xAAbAAABBQEBAAAAAAAAAAAAAAABAAIDBAUGB//EAD8QAAEDAQQECggFBAMBAAAAAAEAAhEDBBIhMQVBUWEGEyJxgZGhsdHwFVJikpPB0uEUMkJj8VNyouIjQ4LC/8QAGQEAAwEBAQAAAAAAAAAAAAAAAAECAwQF/8QAJhEAAgECBgEEAwAAAAAAAAAAAAECAxESEyExQVGhFCJSYQQyQv/aAAwDAQACEQMRAD8A8shJOhKFwntACcEIRhIYQiEgEYQAkUgEYSAailCKABCEJ8IQmICSKSYCCJSCSAAUwp6aUEMicFGQpSEwhaIhjIQKdCBCogakjCCBASRQTEBJFApiAgiggBIIoFMQkEUECLyKCIXKd4kQkigYkUEUgCkkkgAoJIpiCCkgEUgFCUIpIEJCEVdsdmZVbdc4BwPJyEyIzzTuS78Ge4wgMcltWXgoeLuVRdIcXAjEluoblPo/gY5rJc9oN43czydUjDFUmpL2u5m5OP7aHNlMWrb9B1GOcRDmjWM+pZblSYcDCmlOKBVEgKCKCZIEkUCmAEEUExASSSKCQIJJJgJIpIFAi6EQmhFcp3DkU1FAxySCKQBRQSQAkUEpTEFFNlEFADkkJSaZcBrKEribSV2XqekGgBppUyBmY5R6c10PBWxUX1DUYHckCQ7UTqG1YQo0GBhcXvvZxECOY4q6dLWaABxzADMNF2SNpGKyqRxRcUCfKOodTDnuDgTE5Ycydm0RzKto55tAvNwYcZOLnH5KVzw14YXY6hOYmSANUHHpU/huFP2J6nP+VeTuY+lqD6fLpmSM2H8pHyK5+1WQVmmrSw9emcC064XdVaYcCuM4QaPNOS2Q10XwMs8D8l3yh/SMKVX+WYJQKJSa2TA1qToY1BPqUy0wQQd6YmSJAooFAAQRKaSmISCV5CUyRJJIJiEkkgUCLactniKWxvu/dAUaXs+7/suW505qMiUVsCjS9j3D9SPE0v2/cP1IuPNRjpLZFGl+37h+pHiKX7fuO+tFwzUYwSW1+Hpft+4760fw9L9v3HfWi4ZqMRJbgs9H2Pdd9ScbPR1Bnuu+pFxZqMFJbZs9LZS6n/UgLLT2Uuqp9SYs1GNKa5src/DU9lHqqfUnNsTDqo9PGDvci9hOpF6WMJrQMlPZaF9wGrMnctmloe/NxjXRndbUIHUVK6xMpCLha8jGS7ETBhp39yuOrVyZVbRdkGz2ogFrXENAyBWQWGrXYxpLTfbygYOeOPNK1LNQFxxaDM8ozM7MNSm0HYmGqHBpDmguLrxOOWXSt5WSeFHHDV+46R79SxNN071GoYnknsxV/SVq4tkxJJAjv7JTcHU4zBHYVipF25PPaVEvcGtEk5LqGcFHimHNaHEicsTOycujYqNOk2k43WFrhhJfOGvVhgvQ9B0jXoNLHNloN05ExhmNU4KXI6P2OGt+jGua1hwqBst3g4x0Y9S5itSLSQV6BpSyClUIzcMATrLiYjt61kaR0WHwXNxjUY/lEZBscmgVo1bI1pgseD/f/qmCzMOTXDnfPZC0TTJcigrzqEWZhuY3ncoDMYESQnCwAvDRGOq+Gdru5dBo+zllGJaQHGLr2vwgZlpWuEydVcHIMqATLb2zEiOrNMDZ2dfiuur6OY7NgnaMD1hYNSxtD6oibsXZJwEjr6VLVi4zx6IzXCP5CCsncApX0mBs8YCYBuhpznFpPN3KcRrl9sqNpEpfhXE6+iPmVcshpweMvzsBgdeasH8N6r/fPitFY5JNptHRcU3+jW+E3xS4tn9Gt8Jviq/pQ+q7q+6cNLH1XdX3Xm4ZdeTrxR78E3Fs/o1vhN8URTZ/Rq/Cb4qD0sfVPV904aVPqnq+6MM+vIYo9+Ca4z+jV+E3xThTZ/Sq/Cb9SiGk3H9Lur7pHSbhm1w886MMuvIYo9+Cw2zsP/XU+Ez60i1g/RU+E36lXGl/7vPSqmktMOuG4XDpPimoS68ixR4fg0C5nqVPhD6k2KXqVPhf7LK0fpt8iS4g54nDtWmNNf3dZ8VWCS2XkG0t34HXaPqv+D/slco+q/4P+yXpne7rPipKWmW/qvnmdHfKTjNceRYo9+CMto+q74R8UaVKi4gRE63U3AdJBKnoaSa9xBfcG15d1SNav06bXCWVmuwJ5PGHLVgM9ydpLVryF4vnwTUdAMFnNVj6J5RFwXxUwEyG4cyz9KUCKUxhg2bu+YnrK0bHULqQBD2ybxa7OYjHoTiw3S3Ucws81Y0+inT9rXZz+in4PE6wev8AhaOirOGueRkQMNhk9mae+xAZABWLHRuAnb8h91rmYptrkhwwwSfBm2+pefGEDfjOvDUhZbXcwOW3Z9katPlOO0lV6jVLl7ilH22Llt0e2qN+ojziloLhM+xOFJ7WlgJEwbwvGSZ1iVTs9sNPDNuzwV+lSp2ghoMvmQCCOSGlzjO6O1ar3bbkXcA2sca/la8ZG0nPafuto8Gm1rrgLsCDGsYwOfLFYtOyA1RTIPKN2QcRzd8r0WzWcNYABgMOhbUYX3IrVGtjyrhJoN1HPIYiBqJxnmwXOON1ewac0Pxjg4wWAFjgRBgh2R3zBHMdS8r0vYTSe5h1GJ2jMHqjrVTp4WmiIVMSaZRs4iqHCAbwjoIPerVm5LMzJM/ys2hWmu0YwJw5gSrtKtIuxEdvgrqJ8EwtyTOrHaesq3oeyMq8YHicM9erWqN1X9A1blUg4SDicsljF66mslZXRHaeCY/639DhPaPBZlTg/Vbm0uHsEHsOK7B1pb6zesKGpa2gTIPNjjswWrhEiNeaOL4tzXEFpG5zcUHA+o082C1LbaGl7jEuJy2agC4YDmGO8ZKg+sScY6Gg96jFY0w43sd3c/cZ8RniiKR9dnxGeKzhomlsd7w8EfRNLY73h9K8y1PtnXer0jR4k+uz4jPFEUHesz4jPFZ40VS2O62/Sj6Jpe31t+lFqfbC9XpGgLO71m++zxR/Cv8AWb77PFZw0PS2v62/SnehqW2p1t8EWp/JivV6Rofg37W+8zxTH6PqH1Dz3D81T9C0ttT/AB8EvQlL1qn+Pgnan8mF6vxRcpaMe3IMHMGqYWF+wdTVm+g6XrP6mo+hKXrP6mp2p/JivU+KNIaPfsHuhD8G4ah7gPyWeNCU/Wf1NViz2Li8GVaoxyF3EotT+TC9T4ovOsL2AG7E5EsgRtmMlLTa4DPPdE9AWrU0s91Gmx7i641zcYyIg8+Coh+EAYBRO17RYRbe6K907UIO1WC9C8oKKzgcYzVayGoXO40gNGTWidR/V1alpJhbIWsJWZL1VjDkwoKgK06rIUBpXiAMzgOcq07iKWjrIbQ8NpmZOJGIaNZOxd1ozR1KztLackn8zjyiY1YYRu3qo2y0bHSlouXoNR5OJw1k5cw24BWtAadp1zdYHDA3SY5UYnAHDAT0r0qNO2q1OKtPTXQjfa6HHNYCONJDrrRiIc2b5jARez2Lo6Z5I6Fm2vQ1Ko8PLeW0GHjBwkQRscIORkYq7RZdYBJwAC35OdtWOO4aafdTqcUS5jOS682b7zsByAHeFwlocKr3l9QjIC8ZJgRJnmhex17KyqAHtY8Yk3mhwGO/JeVcPLIylai2m1rWkMdDRAk3sYHMmwjuYug7IypXxOIvEZ4xHiepXfwHKcIHJcRkOgzzKDRmjKjXMJNyMQSCcXkkANaCSSNy2q9MB5c7LJ0HNwHJMZiQcjGIhGjR0JpwtyikbEY5OJ1jdGYnzijZm5+cVZttDC6x8vaA+BgZibpHNq24Ku+0B117czIfvgTJ3wCspUU1dbmtN4o/aHExn58fOKieZ84/bmCcccc96YWrlch4So6mojo57zLYO0TCtlitaNwJ5lK1HfDqjUFtGwdaeLUNg61S9BHaztRGg3ft9vgscuj2XjrdF9tobu6wpm1GbW9YWZ6Cf+32+CXoF/sdZ8Esuj8gzK3RtUmsP6mhT1aNJuVRh7PmufGgKnsdf2RGgKnsdf2RlUfkLMrdGq6uzn6kaVZhzw58e5ZXoCr7HvfZL0FV9n3kOjRf9Bm1ejXq1aYiOVzDxTqbQ4TcPUsf0FV9n3ldY20sAh7QAPZwA6ElQpJfsPNq9Gg2h7J6k6xsaXO1uaYOUDXA+asUrK5zDxlV8uZdddhoAOOEDA780bDo2lRbDAdkmSdwkrKSgr2LUpvck4vd3IFm7uU5jyEwtCzHciu7u5RV3hgl0Ab4UGkNKsp4N5T9gyH9x+SzaNN1WsG1SZguiDgBGQ1DGNsjUtY0+XsS5dFw6QnIdon7IttZ2HrZ4K42xtaICb+HHmVanFbRJcW92U3vadR+JTH/AMKSjbqdEuc1ocWsLmuc9n5sAGgAAAY/mPYnVbK1T2zRbW2EkDlVajB/5a4+Eren73ZIiTy1dshdwctNqszG1nAP5TzLpJc4C6IbgAIPWqWheC1saRepuptBmb1Mk/5T0716aKcYABcnpjhg/j+IsooucByn1HtayRm1suaCRMHHPVgV6sI5ex5s5uo7sgsr9I0GVDVZRfTpte4OdUioWtBIHJBkmNfWqFm4bVntwZRx1X3hzdx5BHarekNPaQbQqGpZqdy469UY4ENBBF6WvdlMrhazb/Fzca+m1rTkSS0ACTGMBowxQ9witDu6HCggcqg//wAVKT+wuBXHcK9IUrTaKVVpcGGGOJbBa5jpOG4PaVtnTNme0B9mAMCSxwAJ1kAFutc5wha29eoMhkS6+2m4zjN28HOGr9ST2KjuaR03xj7tJtWrLs5aAcZHKLZZGMHCN2ITq2iLRXpOrvqsc1zwwtYWue7VgbpBz+eGajsun6DKNO4wtq3XCqQL4fg8U4DvylriDzYSclV0hwgdUa1lKjTYYaJAJeXNw4xxwGW0QpTLa6GU306LqhvNdcDReEAvOGAEyTEzzDFZ5tMuNyGNL2nFt6JF0kYxmTgqIpxeky6ejXJnnUthYONYDleg9R+ycXwb05NOxqULIKbboyBOO3enFisPbJJTCxefU/ZnS1Z6FcsSs9SHHEZeCmLE02QOxyO0JJkM3w0+YTg0rV9Fu9jrCeNEv9nrC87BLo7M2PZkhpT4K1Rol+xvWEfRT9g7EsEugzI9mWGnz/KddPn+VpU9HPOQ+Sk9HPGoIwS6DMj2ZV0pQdi0C2NQPMCe5BtAuxDT7pTUJdCzI9lJoO5SWekXQ45ZtGPvH5DpUrbPedDhA1AyLxzjmGxXhQRha3Jc09iFrPOKcGKYMWfpDTLaXJEPf6oOX9x+Waai3sQ3YnrVAxsuIaBrKxqtuqWgltEFrdbsifp71PR0XUrkPrmBqblHRq71sUrOGCGwANQWmkftk6szrBoVlPE8p20juVw0BMqwWoXUm76sexBxSaaO/tVkMTX0+ZCC5SqUt609LtuWazt21KY6Xsd8yqNRvN2rT4Stj8KP3qP+OHzXf+It2cn5D2Ra4QWmpTpPNN0HVhliAewrxxtXi3Bz2B4BPJdeunUZIII29C9g4V1A2hUcZhrC4xuIPyXk1e0U3VAQyGuwxjWMz1ztXdUbU9DlpJOJW0paaZJ4mWtP6Mru0TJvDBMZaAQAZnbmZV+3WZhaAHYl2DZc5pbduyASSDJ+6jNmb7IBM4skdAEH/JF76lbD6dppGnBp8v1w8hpxzLSNm9UrW7kkbYGe3cpK2j5/K+n1Obz6yrg0c0MbhfeRyoPJE5QduWzNDdxLQpU9HAXZdMtBg4DEkmdufYhTrFjH8XTJvfrBF1uN2DrBBOS1BUDSMCIGsDLfBcO1Yla2A1LrA26XB14EjH9QhwEhZ7P6N4YWtS1Q0QagBDgMJN7AZTmErNol4eHGIGRmZIMfdaTbA8RiFZp2WMTJIy1AcwRKvTS9u52unTVmtyPi41oGmrBG5NLdy88kguIsankbk5jUxFL8K71He6UuIPqH3Suxa8qQPKn1j6F6VdnF8WfVPUU4Bw1O7V2geU8E+YR619C9L9nFBzva7U4VH7X9bl2zZ3KRjSdifrfoXpvs49mlajQADlgMJXdcE9O1WWd4e1nLyJBmIjJVa1e7yZY0/qdIF3cPa7s9igGkqbBHGUwMovD5I9TJrRCyYrdl600g8MBP5H32kZyW3SJ2ERhuUdes1jS57gGjWSsm18JGNwZ/yOOADQYnVJjuWdXsdWq8GteLjFymByYnlSRg0AZnNYtOWsjXRbFmppKraXFtAFrMnVDgft38y0NHaEZRxm871j8tiu0qQaAGtAAyAAgKQA7uxS3wthoF3eld3qQSgT5hTYLkZadqIpp3nJOATsFxvFpj6XmCrI84Jr24fZVYVzPfS84rR4RiX2MfvN7LqwdM6VFGBAc52TSbvScCrFDSD3usTaoDXteXQDPIwuHOdRE64Xf+L7VryctfXbg1eE7b1nrAf0ameGYheW6P0TVqNFxuGHKdyWBs4kk8w61a4S6TfVtTw9xcwPqgNOQAeQIblIAVZ9nDjhWvHGA7EHKBqjoC9DSZz042LlTgw83eKq0ar5h1x15tMZ8pwwJHqjsWhQ4FYf8AJXcTsaAAOwlalBoslmAAEwOlzj4lZ8Xqrm2g1S5pi7TfdhwJ6I35rPcGVrbwPqMF6jUD4/S8AdThl1LEFoN4tc1zXAw4OAwJxg4yeddbZatSm0vbLqdOOMkkkA4kicTAx5gouEtFzAK1JxaXDiqt39dOoYg7RJB69qNhHMG0+zIBg4taCAYMEg455qLSeiTSYx5aBfAIiZBImDqnZGanr8HqrgYbUggmLuyXEzG0LS0vp41KVKk9rbrHtJgBrzcZABAwAmVnJSclh25NYpMi0Vaqj3ODw4Q0G6WwQTs1xEZrRLSsaw1QHCocGl5aJJLmG6MQZxEnKNa34OOOS5q9LC7nTTn/ACyuWJpYrJadqaW71zmpVNNEMUxbvSg7UwNhtn8wnih5hWm0+dPFPnXnnRcqCzhPbZwrgpqRtNAmyqyzqYsjBv5s59UbTv2BOrVIgNxcctg9o7lJRo3RnM4knMnarSIbMG26LrP5JFmIBkGHuOOJOOF461Xp8Hna3MH9tFveupNMJcUt1N8GdkYtg0Oyji0EuObjE9GxXcd6vCmkaSl3eobFYBPA3qe4nXU7Bcgubwlxe8KeEE7CuRCnvTm0t6lCeAnYVyNlMovp8kqZqFV2H2VJCuctprRV/lNcQ7DYWmNxCxLS6sAG3pcAQww0ETniNy7WpTBVS0aEDoqSBcMXIxdekSMdUrqp15Rjhb0MZ0oyeK2pwGl7J+FfQIF9xbLr2IcZIIIVt2jeMDX0wBehxaSYBF4Ogmda39KaBFe7N4XREgNxEzryM6wpqdhugANEAQOYZZrSVVW0IUHfUi0nTL7OHNxLS10Z5Z4bsepUW6QgFzxfLuVLtuIkxhOWC16Bcw4DDWFHadF0ak4vpzmG5HoIWsKiaM5Qaeph1rZWJdcDmh8twd+cGRdInHAnNa2mg5lmDWTfhoEZ4RJ7FNQsdGhi289wEAuxI5hqVeu81HSRzDYETmkEYXZhhloe1odVqC7lIBBky6SOnNWBoxoh0S4SZMGTBAEZDNaQo+yO1I0/ZXNKq3pc6YwsctoWyC0S17n3rxN05Tmf/S6MNOMxMqnR0YW2oVIAaTeOqDGPOSe9aVR0uOCuq7xRFNNSI7nmUC1TRuSgbFyHSVy1C4rB5k2EDJWaf9jvUo0+PU7VC2mdhTjQBz+ajKiLMZO3hAPU7VJR0/LouBo9Yuw7lWFmGwJlraxsN5Ic/ATqGspqjETqM37JSBF4ODr2btu7cBsVgU94VDQtIsa4SXMvm5zYT2ytMHn7Fm4pMu40U96PFb069z9QRnn7EWQhlwbQlxe9SdfUEfOQTsIiub+1Hi96l85Js7e5OwEZadqIYdqdf3/4pwcPIRYBgYdqe1m9PBHlqcI8hOwhBu9RVWk6+5Slg8gqF7R5BTArOZ5wQc0xCkNIeZ8UXU9/emkBSfTTDQVx1Mbe9M4reiwFdlBPuKbigmcSE0IhdRn+FC6zeYVu4FG8BDBFc0FEbOrRYPJTTTRcZAKXMo3UfOKslm7u8FG5m7u8EDK5p+cULnmFMWbu7wQLd3aEhkBp83amGn5xUxO7t+yBG4daB2MhmkXD+VdsWlTeukPLjgABOO/YFz9oqG9ErqOB9EFrnRysBPOu2pJQV7HFBOW7LtpbW4olgBq4XZAu5jEyAMp1LIsfBWrWtBq2p0jA3QQJOzAQ1u4Lr2pzVxuo2dkPYrIdRY1oAAgDJSyEwnBCVAh8hGQmJAoAkkJXgmSpAUxAvDeleG9OCcgCPBHDei4pXkxBEIyN6F5GUDDIUb4UpKjcgREQECBtT4RIVICBzRtTSwKVwTCEAMuBKE9wTSEAMLd3cmFm5TNaEiwJAVyzcmupjYrBaE0sCBlV1PcmGluVpzUyEhlYsTC3zgrRamEJAVnUxsTDTGzuVqE0tTA//9k="/>
          <p:cNvSpPr>
            <a:spLocks noChangeAspect="1" noChangeArrowheads="1"/>
          </p:cNvSpPr>
          <p:nvPr/>
        </p:nvSpPr>
        <p:spPr bwMode="auto">
          <a:xfrm>
            <a:off x="63500" y="-852488"/>
            <a:ext cx="2571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QEBQUEhQSFRQVFRUVFBQVFBUUFBUVFBQVFBQUFBUXGyYeFxklGRQUHy8gIycpLCwsFR4xNTAqNSYrLCkBCQoKDgwOFw8PGiwgHBwsLCkqKSksLCkpKSksKSwpKSksKSkpKSksKSkpKSkpKSkpKSwpKSksKSkpKSwpLCkpLP/AABEIALsBDgMBIgACEQEDEQH/xAAbAAABBQEBAAAAAAAAAAAAAAABAAIDBAUGB//EAD8QAAEDAQQECggFBAMBAAAAAAEAAhEDBBIhMQVBUWEGEyJxgZGhsdHwFVJikpPB0uEUMkJj8VNyouIjQ4LC/8QAGQEAAwEBAQAAAAAAAAAAAAAAAAECAwQF/8QAJhEAAgECBgEEAwAAAAAAAAAAAAECAxESEyExQVGhFCJSYQQyQv/aAAwDAQACEQMRAD8A8shJOhKFwntACcEIRhIYQiEgEYQAkUgEYSAailCKABCEJ8IQmICSKSYCCJSCSAAUwp6aUEMicFGQpSEwhaIhjIQKdCBCogakjCCBASRQTEBJFApiAgiggBIIoFMQkEUECLyKCIXKd4kQkigYkUEUgCkkkgAoJIpiCCkgEUgFCUIpIEJCEVdsdmZVbdc4BwPJyEyIzzTuS78Ge4wgMcltWXgoeLuVRdIcXAjEluoblPo/gY5rJc9oN43czydUjDFUmpL2u5m5OP7aHNlMWrb9B1GOcRDmjWM+pZblSYcDCmlOKBVEgKCKCZIEkUCmAEEUExASSSKCQIJJJgJIpIFAi6EQmhFcp3DkU1FAxySCKQBRQSQAkUEpTEFFNlEFADkkJSaZcBrKEribSV2XqekGgBppUyBmY5R6c10PBWxUX1DUYHckCQ7UTqG1YQo0GBhcXvvZxECOY4q6dLWaABxzADMNF2SNpGKyqRxRcUCfKOodTDnuDgTE5Ycydm0RzKto55tAvNwYcZOLnH5KVzw14YXY6hOYmSANUHHpU/huFP2J6nP+VeTuY+lqD6fLpmSM2H8pHyK5+1WQVmmrSw9emcC064XdVaYcCuM4QaPNOS2Q10XwMs8D8l3yh/SMKVX+WYJQKJSa2TA1qToY1BPqUy0wQQd6YmSJAooFAAQRKaSmISCV5CUyRJJIJiEkkgUCLactniKWxvu/dAUaXs+7/suW505qMiUVsCjS9j3D9SPE0v2/cP1IuPNRjpLZFGl+37h+pHiKX7fuO+tFwzUYwSW1+Hpft+4760fw9L9v3HfWi4ZqMRJbgs9H2Pdd9ScbPR1Bnuu+pFxZqMFJbZs9LZS6n/UgLLT2Uuqp9SYs1GNKa5src/DU9lHqqfUnNsTDqo9PGDvci9hOpF6WMJrQMlPZaF9wGrMnctmloe/NxjXRndbUIHUVK6xMpCLha8jGS7ETBhp39yuOrVyZVbRdkGz2ogFrXENAyBWQWGrXYxpLTfbygYOeOPNK1LNQFxxaDM8ozM7MNSm0HYmGqHBpDmguLrxOOWXSt5WSeFHHDV+46R79SxNN071GoYnknsxV/SVq4tkxJJAjv7JTcHU4zBHYVipF25PPaVEvcGtEk5LqGcFHimHNaHEicsTOycujYqNOk2k43WFrhhJfOGvVhgvQ9B0jXoNLHNloN05ExhmNU4KXI6P2OGt+jGua1hwqBst3g4x0Y9S5itSLSQV6BpSyClUIzcMATrLiYjt61kaR0WHwXNxjUY/lEZBscmgVo1bI1pgseD/f/qmCzMOTXDnfPZC0TTJcigrzqEWZhuY3ncoDMYESQnCwAvDRGOq+Gdru5dBo+zllGJaQHGLr2vwgZlpWuEydVcHIMqATLb2zEiOrNMDZ2dfiuur6OY7NgnaMD1hYNSxtD6oibsXZJwEjr6VLVi4zx6IzXCP5CCsncApX0mBs8YCYBuhpznFpPN3KcRrl9sqNpEpfhXE6+iPmVcshpweMvzsBgdeasH8N6r/fPitFY5JNptHRcU3+jW+E3xS4tn9Gt8Jviq/pQ+q7q+6cNLH1XdX3Xm4ZdeTrxR78E3Fs/o1vhN8URTZ/Rq/Cb4qD0sfVPV904aVPqnq+6MM+vIYo9+Ca4z+jV+E3xThTZ/Sq/Cb9SiGk3H9Lur7pHSbhm1w886MMuvIYo9+Cw2zsP/XU+Ez60i1g/RU+E36lXGl/7vPSqmktMOuG4XDpPimoS68ixR4fg0C5nqVPhD6k2KXqVPhf7LK0fpt8iS4g54nDtWmNNf3dZ8VWCS2XkG0t34HXaPqv+D/slco+q/4P+yXpne7rPipKWmW/qvnmdHfKTjNceRYo9+CMto+q74R8UaVKi4gRE63U3AdJBKnoaSa9xBfcG15d1SNav06bXCWVmuwJ5PGHLVgM9ydpLVryF4vnwTUdAMFnNVj6J5RFwXxUwEyG4cyz9KUCKUxhg2bu+YnrK0bHULqQBD2ybxa7OYjHoTiw3S3Ucws81Y0+inT9rXZz+in4PE6wev8AhaOirOGueRkQMNhk9mae+xAZABWLHRuAnb8h91rmYptrkhwwwSfBm2+pefGEDfjOvDUhZbXcwOW3Z9katPlOO0lV6jVLl7ilH22Llt0e2qN+ojziloLhM+xOFJ7WlgJEwbwvGSZ1iVTs9sNPDNuzwV+lSp2ghoMvmQCCOSGlzjO6O1ar3bbkXcA2sca/la8ZG0nPafuto8Gm1rrgLsCDGsYwOfLFYtOyA1RTIPKN2QcRzd8r0WzWcNYABgMOhbUYX3IrVGtjyrhJoN1HPIYiBqJxnmwXOON1ewac0Pxjg4wWAFjgRBgh2R3zBHMdS8r0vYTSe5h1GJ2jMHqjrVTp4WmiIVMSaZRs4iqHCAbwjoIPerVm5LMzJM/ys2hWmu0YwJw5gSrtKtIuxEdvgrqJ8EwtyTOrHaesq3oeyMq8YHicM9erWqN1X9A1blUg4SDicsljF66mslZXRHaeCY/639DhPaPBZlTg/Vbm0uHsEHsOK7B1pb6zesKGpa2gTIPNjjswWrhEiNeaOL4tzXEFpG5zcUHA+o082C1LbaGl7jEuJy2agC4YDmGO8ZKg+sScY6Gg96jFY0w43sd3c/cZ8RniiKR9dnxGeKzhomlsd7w8EfRNLY73h9K8y1PtnXer0jR4k+uz4jPFEUHesz4jPFZ40VS2O62/Sj6Jpe31t+lFqfbC9XpGgLO71m++zxR/Cv8AWb77PFZw0PS2v62/SnehqW2p1t8EWp/JivV6Rofg37W+8zxTH6PqH1Dz3D81T9C0ttT/AB8EvQlL1qn+Pgnan8mF6vxRcpaMe3IMHMGqYWF+wdTVm+g6XrP6mo+hKXrP6mp2p/JivU+KNIaPfsHuhD8G4ah7gPyWeNCU/Wf1NViz2Li8GVaoxyF3EotT+TC9T4ovOsL2AG7E5EsgRtmMlLTa4DPPdE9AWrU0s91Gmx7i641zcYyIg8+Coh+EAYBRO17RYRbe6K907UIO1WC9C8oKKzgcYzVayGoXO40gNGTWidR/V1alpJhbIWsJWZL1VjDkwoKgK06rIUBpXiAMzgOcq07iKWjrIbQ8NpmZOJGIaNZOxd1ozR1KztLackn8zjyiY1YYRu3qo2y0bHSlouXoNR5OJw1k5cw24BWtAadp1zdYHDA3SY5UYnAHDAT0r0qNO2q1OKtPTXQjfa6HHNYCONJDrrRiIc2b5jARez2Lo6Z5I6Fm2vQ1Ko8PLeW0GHjBwkQRscIORkYq7RZdYBJwAC35OdtWOO4aafdTqcUS5jOS682b7zsByAHeFwlocKr3l9QjIC8ZJgRJnmhex17KyqAHtY8Yk3mhwGO/JeVcPLIylai2m1rWkMdDRAk3sYHMmwjuYug7IypXxOIvEZ4xHiepXfwHKcIHJcRkOgzzKDRmjKjXMJNyMQSCcXkkANaCSSNy2q9MB5c7LJ0HNwHJMZiQcjGIhGjR0JpwtyikbEY5OJ1jdGYnzijZm5+cVZttDC6x8vaA+BgZibpHNq24Ku+0B117czIfvgTJ3wCspUU1dbmtN4o/aHExn58fOKieZ84/bmCcccc96YWrlch4So6mojo57zLYO0TCtlitaNwJ5lK1HfDqjUFtGwdaeLUNg61S9BHaztRGg3ft9vgscuj2XjrdF9tobu6wpm1GbW9YWZ6Cf+32+CXoF/sdZ8Esuj8gzK3RtUmsP6mhT1aNJuVRh7PmufGgKnsdf2RGgKnsdf2RlUfkLMrdGq6uzn6kaVZhzw58e5ZXoCr7HvfZL0FV9n3kOjRf9Bm1ejXq1aYiOVzDxTqbQ4TcPUsf0FV9n3ldY20sAh7QAPZwA6ElQpJfsPNq9Gg2h7J6k6xsaXO1uaYOUDXA+asUrK5zDxlV8uZdddhoAOOEDA780bDo2lRbDAdkmSdwkrKSgr2LUpvck4vd3IFm7uU5jyEwtCzHciu7u5RV3hgl0Ab4UGkNKsp4N5T9gyH9x+SzaNN1WsG1SZguiDgBGQ1DGNsjUtY0+XsS5dFw6QnIdon7IttZ2HrZ4K42xtaICb+HHmVanFbRJcW92U3vadR+JTH/AMKSjbqdEuc1ocWsLmuc9n5sAGgAAAY/mPYnVbK1T2zRbW2EkDlVajB/5a4+Eren73ZIiTy1dshdwctNqszG1nAP5TzLpJc4C6IbgAIPWqWheC1saRepuptBmb1Mk/5T0716aKcYABcnpjhg/j+IsooucByn1HtayRm1suaCRMHHPVgV6sI5ex5s5uo7sgsr9I0GVDVZRfTpte4OdUioWtBIHJBkmNfWqFm4bVntwZRx1X3hzdx5BHarekNPaQbQqGpZqdy469UY4ENBBF6WvdlMrhazb/Fzca+m1rTkSS0ACTGMBowxQ9witDu6HCggcqg//wAVKT+wuBXHcK9IUrTaKVVpcGGGOJbBa5jpOG4PaVtnTNme0B9mAMCSxwAJ1kAFutc5wha29eoMhkS6+2m4zjN28HOGr9ST2KjuaR03xj7tJtWrLs5aAcZHKLZZGMHCN2ITq2iLRXpOrvqsc1zwwtYWue7VgbpBz+eGajsun6DKNO4wtq3XCqQL4fg8U4DvylriDzYSclV0hwgdUa1lKjTYYaJAJeXNw4xxwGW0QpTLa6GU306LqhvNdcDReEAvOGAEyTEzzDFZ5tMuNyGNL2nFt6JF0kYxmTgqIpxeky6ejXJnnUthYONYDleg9R+ycXwb05NOxqULIKbboyBOO3enFisPbJJTCxefU/ZnS1Z6FcsSs9SHHEZeCmLE02QOxyO0JJkM3w0+YTg0rV9Fu9jrCeNEv9nrC87BLo7M2PZkhpT4K1Rol+xvWEfRT9g7EsEugzI9mWGnz/KddPn+VpU9HPOQ+Sk9HPGoIwS6DMj2ZV0pQdi0C2NQPMCe5BtAuxDT7pTUJdCzI9lJoO5SWekXQ45ZtGPvH5DpUrbPedDhA1AyLxzjmGxXhQRha3Jc09iFrPOKcGKYMWfpDTLaXJEPf6oOX9x+Waai3sQ3YnrVAxsuIaBrKxqtuqWgltEFrdbsifp71PR0XUrkPrmBqblHRq71sUrOGCGwANQWmkftk6szrBoVlPE8p20juVw0BMqwWoXUm76sexBxSaaO/tVkMTX0+ZCC5SqUt609LtuWazt21KY6Xsd8yqNRvN2rT4Stj8KP3qP+OHzXf+It2cn5D2Ra4QWmpTpPNN0HVhliAewrxxtXi3Bz2B4BPJdeunUZIII29C9g4V1A2hUcZhrC4xuIPyXk1e0U3VAQyGuwxjWMz1ztXdUbU9DlpJOJW0paaZJ4mWtP6Mru0TJvDBMZaAQAZnbmZV+3WZhaAHYl2DZc5pbduyASSDJ+6jNmb7IBM4skdAEH/JF76lbD6dppGnBp8v1w8hpxzLSNm9UrW7kkbYGe3cpK2j5/K+n1Obz6yrg0c0MbhfeRyoPJE5QduWzNDdxLQpU9HAXZdMtBg4DEkmdufYhTrFjH8XTJvfrBF1uN2DrBBOS1BUDSMCIGsDLfBcO1Yla2A1LrA26XB14EjH9QhwEhZ7P6N4YWtS1Q0QagBDgMJN7AZTmErNol4eHGIGRmZIMfdaTbA8RiFZp2WMTJIy1AcwRKvTS9u52unTVmtyPi41oGmrBG5NLdy88kguIsankbk5jUxFL8K71He6UuIPqH3Suxa8qQPKn1j6F6VdnF8WfVPUU4Bw1O7V2geU8E+YR619C9L9nFBzva7U4VH7X9bl2zZ3KRjSdifrfoXpvs49mlajQADlgMJXdcE9O1WWd4e1nLyJBmIjJVa1e7yZY0/qdIF3cPa7s9igGkqbBHGUwMovD5I9TJrRCyYrdl600g8MBP5H32kZyW3SJ2ERhuUdes1jS57gGjWSsm18JGNwZ/yOOADQYnVJjuWdXsdWq8GteLjFymByYnlSRg0AZnNYtOWsjXRbFmppKraXFtAFrMnVDgft38y0NHaEZRxm871j8tiu0qQaAGtAAyAAgKQA7uxS3wthoF3eld3qQSgT5hTYLkZadqIpp3nJOATsFxvFpj6XmCrI84Jr24fZVYVzPfS84rR4RiX2MfvN7LqwdM6VFGBAc52TSbvScCrFDSD3usTaoDXteXQDPIwuHOdRE64Xf+L7VryctfXbg1eE7b1nrAf0ameGYheW6P0TVqNFxuGHKdyWBs4kk8w61a4S6TfVtTw9xcwPqgNOQAeQIblIAVZ9nDjhWvHGA7EHKBqjoC9DSZz042LlTgw83eKq0ar5h1x15tMZ8pwwJHqjsWhQ4FYf8AJXcTsaAAOwlalBoslmAAEwOlzj4lZ8Xqrm2g1S5pi7TfdhwJ6I35rPcGVrbwPqMF6jUD4/S8AdThl1LEFoN4tc1zXAw4OAwJxg4yeddbZatSm0vbLqdOOMkkkA4kicTAx5gouEtFzAK1JxaXDiqt39dOoYg7RJB69qNhHMG0+zIBg4taCAYMEg455qLSeiTSYx5aBfAIiZBImDqnZGanr8HqrgYbUggmLuyXEzG0LS0vp41KVKk9rbrHtJgBrzcZABAwAmVnJSclh25NYpMi0Vaqj3ODw4Q0G6WwQTs1xEZrRLSsaw1QHCocGl5aJJLmG6MQZxEnKNa34OOOS5q9LC7nTTn/ACyuWJpYrJadqaW71zmpVNNEMUxbvSg7UwNhtn8wnih5hWm0+dPFPnXnnRcqCzhPbZwrgpqRtNAmyqyzqYsjBv5s59UbTv2BOrVIgNxcctg9o7lJRo3RnM4knMnarSIbMG26LrP5JFmIBkGHuOOJOOF461Xp8Hna3MH9tFveupNMJcUt1N8GdkYtg0Oyji0EuObjE9GxXcd6vCmkaSl3eobFYBPA3qe4nXU7Bcgubwlxe8KeEE7CuRCnvTm0t6lCeAnYVyNlMovp8kqZqFV2H2VJCuctprRV/lNcQ7DYWmNxCxLS6sAG3pcAQww0ETniNy7WpTBVS0aEDoqSBcMXIxdekSMdUrqp15Rjhb0MZ0oyeK2pwGl7J+FfQIF9xbLr2IcZIIIVt2jeMDX0wBehxaSYBF4Ogmda39KaBFe7N4XREgNxEzryM6wpqdhugANEAQOYZZrSVVW0IUHfUi0nTL7OHNxLS10Z5Z4bsepUW6QgFzxfLuVLtuIkxhOWC16Bcw4DDWFHadF0ak4vpzmG5HoIWsKiaM5Qaeph1rZWJdcDmh8twd+cGRdInHAnNa2mg5lmDWTfhoEZ4RJ7FNQsdGhi289wEAuxI5hqVeu81HSRzDYETmkEYXZhhloe1odVqC7lIBBky6SOnNWBoxoh0S4SZMGTBAEZDNaQo+yO1I0/ZXNKq3pc6YwsctoWyC0S17n3rxN05Tmf/S6MNOMxMqnR0YW2oVIAaTeOqDGPOSe9aVR0uOCuq7xRFNNSI7nmUC1TRuSgbFyHSVy1C4rB5k2EDJWaf9jvUo0+PU7VC2mdhTjQBz+ajKiLMZO3hAPU7VJR0/LouBo9Yuw7lWFmGwJlraxsN5Ic/ATqGspqjETqM37JSBF4ODr2btu7cBsVgU94VDQtIsa4SXMvm5zYT2ytMHn7Fm4pMu40U96PFb069z9QRnn7EWQhlwbQlxe9SdfUEfOQTsIiub+1Hi96l85Js7e5OwEZadqIYdqdf3/4pwcPIRYBgYdqe1m9PBHlqcI8hOwhBu9RVWk6+5Slg8gqF7R5BTArOZ5wQc0xCkNIeZ8UXU9/emkBSfTTDQVx1Mbe9M4reiwFdlBPuKbigmcSE0IhdRn+FC6zeYVu4FG8BDBFc0FEbOrRYPJTTTRcZAKXMo3UfOKslm7u8FG5m7u8EDK5p+cULnmFMWbu7wQLd3aEhkBp83amGn5xUxO7t+yBG4daB2MhmkXD+VdsWlTeukPLjgABOO/YFz9oqG9ErqOB9EFrnRysBPOu2pJQV7HFBOW7LtpbW4olgBq4XZAu5jEyAMp1LIsfBWrWtBq2p0jA3QQJOzAQ1u4Lr2pzVxuo2dkPYrIdRY1oAAgDJSyEwnBCVAh8hGQmJAoAkkJXgmSpAUxAvDeleG9OCcgCPBHDei4pXkxBEIyN6F5GUDDIUb4UpKjcgREQECBtT4RIVICBzRtTSwKVwTCEAMuBKE9wTSEAMLd3cmFm5TNaEiwJAVyzcmupjYrBaE0sCBlV1PcmGluVpzUyEhlYsTC3zgrRamEJAVnUxsTDTGzuVqE0tTA//9k="/>
          <p:cNvSpPr>
            <a:spLocks noChangeAspect="1" noChangeArrowheads="1"/>
          </p:cNvSpPr>
          <p:nvPr/>
        </p:nvSpPr>
        <p:spPr bwMode="auto">
          <a:xfrm>
            <a:off x="215900" y="-700088"/>
            <a:ext cx="2571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QEBQUEhQSFRQVFRUVFBQVFBUUFBUVFBQVFBQUFBUXGyYeFxklGRQUHy8gIycpLCwsFR4xNTAqNSYrLCkBCQoKDgwOFw8PGiwgHBwsLCkqKSksLCkpKSksKSwpKSksKSkpKSksKSkpKSkpKSkpKSwpKSksKSkpKSwpLCkpLP/AABEIALsBDgMBIgACEQEDEQH/xAAbAAABBQEBAAAAAAAAAAAAAAABAAIDBAUGB//EAD8QAAEDAQQECggFBAMBAAAAAAEAAhEDBBIhMQVBUWEGEyJxgZGhsdHwFVJikpPB0uEUMkJj8VNyouIjQ4LC/8QAGQEAAwEBAQAAAAAAAAAAAAAAAAECAwQF/8QAJhEAAgECBgEEAwAAAAAAAAAAAAECAxESEyExQVGhFCJSYQQyQv/aAAwDAQACEQMRAD8A8shJOhKFwntACcEIRhIYQiEgEYQAkUgEYSAailCKABCEJ8IQmICSKSYCCJSCSAAUwp6aUEMicFGQpSEwhaIhjIQKdCBCogakjCCBASRQTEBJFApiAgiggBIIoFMQkEUECLyKCIXKd4kQkigYkUEUgCkkkgAoJIpiCCkgEUgFCUIpIEJCEVdsdmZVbdc4BwPJyEyIzzTuS78Ge4wgMcltWXgoeLuVRdIcXAjEluoblPo/gY5rJc9oN43czydUjDFUmpL2u5m5OP7aHNlMWrb9B1GOcRDmjWM+pZblSYcDCmlOKBVEgKCKCZIEkUCmAEEUExASSSKCQIJJJgJIpIFAi6EQmhFcp3DkU1FAxySCKQBRQSQAkUEpTEFFNlEFADkkJSaZcBrKEribSV2XqekGgBppUyBmY5R6c10PBWxUX1DUYHckCQ7UTqG1YQo0GBhcXvvZxECOY4q6dLWaABxzADMNF2SNpGKyqRxRcUCfKOodTDnuDgTE5Ycydm0RzKto55tAvNwYcZOLnH5KVzw14YXY6hOYmSANUHHpU/huFP2J6nP+VeTuY+lqD6fLpmSM2H8pHyK5+1WQVmmrSw9emcC064XdVaYcCuM4QaPNOS2Q10XwMs8D8l3yh/SMKVX+WYJQKJSa2TA1qToY1BPqUy0wQQd6YmSJAooFAAQRKaSmISCV5CUyRJJIJiEkkgUCLactniKWxvu/dAUaXs+7/suW505qMiUVsCjS9j3D9SPE0v2/cP1IuPNRjpLZFGl+37h+pHiKX7fuO+tFwzUYwSW1+Hpft+4760fw9L9v3HfWi4ZqMRJbgs9H2Pdd9ScbPR1Bnuu+pFxZqMFJbZs9LZS6n/UgLLT2Uuqp9SYs1GNKa5src/DU9lHqqfUnNsTDqo9PGDvci9hOpF6WMJrQMlPZaF9wGrMnctmloe/NxjXRndbUIHUVK6xMpCLha8jGS7ETBhp39yuOrVyZVbRdkGz2ogFrXENAyBWQWGrXYxpLTfbygYOeOPNK1LNQFxxaDM8ozM7MNSm0HYmGqHBpDmguLrxOOWXSt5WSeFHHDV+46R79SxNN071GoYnknsxV/SVq4tkxJJAjv7JTcHU4zBHYVipF25PPaVEvcGtEk5LqGcFHimHNaHEicsTOycujYqNOk2k43WFrhhJfOGvVhgvQ9B0jXoNLHNloN05ExhmNU4KXI6P2OGt+jGua1hwqBst3g4x0Y9S5itSLSQV6BpSyClUIzcMATrLiYjt61kaR0WHwXNxjUY/lEZBscmgVo1bI1pgseD/f/qmCzMOTXDnfPZC0TTJcigrzqEWZhuY3ncoDMYESQnCwAvDRGOq+Gdru5dBo+zllGJaQHGLr2vwgZlpWuEydVcHIMqATLb2zEiOrNMDZ2dfiuur6OY7NgnaMD1hYNSxtD6oibsXZJwEjr6VLVi4zx6IzXCP5CCsncApX0mBs8YCYBuhpznFpPN3KcRrl9sqNpEpfhXE6+iPmVcshpweMvzsBgdeasH8N6r/fPitFY5JNptHRcU3+jW+E3xS4tn9Gt8Jviq/pQ+q7q+6cNLH1XdX3Xm4ZdeTrxR78E3Fs/o1vhN8URTZ/Rq/Cb4qD0sfVPV904aVPqnq+6MM+vIYo9+Ca4z+jV+E3xThTZ/Sq/Cb9SiGk3H9Lur7pHSbhm1w886MMuvIYo9+Cw2zsP/XU+Ez60i1g/RU+E36lXGl/7vPSqmktMOuG4XDpPimoS68ixR4fg0C5nqVPhD6k2KXqVPhf7LK0fpt8iS4g54nDtWmNNf3dZ8VWCS2XkG0t34HXaPqv+D/slco+q/4P+yXpne7rPipKWmW/qvnmdHfKTjNceRYo9+CMto+q74R8UaVKi4gRE63U3AdJBKnoaSa9xBfcG15d1SNav06bXCWVmuwJ5PGHLVgM9ydpLVryF4vnwTUdAMFnNVj6J5RFwXxUwEyG4cyz9KUCKUxhg2bu+YnrK0bHULqQBD2ybxa7OYjHoTiw3S3Ucws81Y0+inT9rXZz+in4PE6wev8AhaOirOGueRkQMNhk9mae+xAZABWLHRuAnb8h91rmYptrkhwwwSfBm2+pefGEDfjOvDUhZbXcwOW3Z9katPlOO0lV6jVLl7ilH22Llt0e2qN+ojziloLhM+xOFJ7WlgJEwbwvGSZ1iVTs9sNPDNuzwV+lSp2ghoMvmQCCOSGlzjO6O1ar3bbkXcA2sca/la8ZG0nPafuto8Gm1rrgLsCDGsYwOfLFYtOyA1RTIPKN2QcRzd8r0WzWcNYABgMOhbUYX3IrVGtjyrhJoN1HPIYiBqJxnmwXOON1ewac0Pxjg4wWAFjgRBgh2R3zBHMdS8r0vYTSe5h1GJ2jMHqjrVTp4WmiIVMSaZRs4iqHCAbwjoIPerVm5LMzJM/ys2hWmu0YwJw5gSrtKtIuxEdvgrqJ8EwtyTOrHaesq3oeyMq8YHicM9erWqN1X9A1blUg4SDicsljF66mslZXRHaeCY/639DhPaPBZlTg/Vbm0uHsEHsOK7B1pb6zesKGpa2gTIPNjjswWrhEiNeaOL4tzXEFpG5zcUHA+o082C1LbaGl7jEuJy2agC4YDmGO8ZKg+sScY6Gg96jFY0w43sd3c/cZ8RniiKR9dnxGeKzhomlsd7w8EfRNLY73h9K8y1PtnXer0jR4k+uz4jPFEUHesz4jPFZ40VS2O62/Sj6Jpe31t+lFqfbC9XpGgLO71m++zxR/Cv8AWb77PFZw0PS2v62/SnehqW2p1t8EWp/JivV6Rofg37W+8zxTH6PqH1Dz3D81T9C0ttT/AB8EvQlL1qn+Pgnan8mF6vxRcpaMe3IMHMGqYWF+wdTVm+g6XrP6mo+hKXrP6mp2p/JivU+KNIaPfsHuhD8G4ah7gPyWeNCU/Wf1NViz2Li8GVaoxyF3EotT+TC9T4ovOsL2AG7E5EsgRtmMlLTa4DPPdE9AWrU0s91Gmx7i641zcYyIg8+Coh+EAYBRO17RYRbe6K907UIO1WC9C8oKKzgcYzVayGoXO40gNGTWidR/V1alpJhbIWsJWZL1VjDkwoKgK06rIUBpXiAMzgOcq07iKWjrIbQ8NpmZOJGIaNZOxd1ozR1KztLackn8zjyiY1YYRu3qo2y0bHSlouXoNR5OJw1k5cw24BWtAadp1zdYHDA3SY5UYnAHDAT0r0qNO2q1OKtPTXQjfa6HHNYCONJDrrRiIc2b5jARez2Lo6Z5I6Fm2vQ1Ko8PLeW0GHjBwkQRscIORkYq7RZdYBJwAC35OdtWOO4aafdTqcUS5jOS682b7zsByAHeFwlocKr3l9QjIC8ZJgRJnmhex17KyqAHtY8Yk3mhwGO/JeVcPLIylai2m1rWkMdDRAk3sYHMmwjuYug7IypXxOIvEZ4xHiepXfwHKcIHJcRkOgzzKDRmjKjXMJNyMQSCcXkkANaCSSNy2q9MB5c7LJ0HNwHJMZiQcjGIhGjR0JpwtyikbEY5OJ1jdGYnzijZm5+cVZttDC6x8vaA+BgZibpHNq24Ku+0B117czIfvgTJ3wCspUU1dbmtN4o/aHExn58fOKieZ84/bmCcccc96YWrlch4So6mojo57zLYO0TCtlitaNwJ5lK1HfDqjUFtGwdaeLUNg61S9BHaztRGg3ft9vgscuj2XjrdF9tobu6wpm1GbW9YWZ6Cf+32+CXoF/sdZ8Esuj8gzK3RtUmsP6mhT1aNJuVRh7PmufGgKnsdf2RGgKnsdf2RlUfkLMrdGq6uzn6kaVZhzw58e5ZXoCr7HvfZL0FV9n3kOjRf9Bm1ejXq1aYiOVzDxTqbQ4TcPUsf0FV9n3ldY20sAh7QAPZwA6ElQpJfsPNq9Gg2h7J6k6xsaXO1uaYOUDXA+asUrK5zDxlV8uZdddhoAOOEDA780bDo2lRbDAdkmSdwkrKSgr2LUpvck4vd3IFm7uU5jyEwtCzHciu7u5RV3hgl0Ab4UGkNKsp4N5T9gyH9x+SzaNN1WsG1SZguiDgBGQ1DGNsjUtY0+XsS5dFw6QnIdon7IttZ2HrZ4K42xtaICb+HHmVanFbRJcW92U3vadR+JTH/AMKSjbqdEuc1ocWsLmuc9n5sAGgAAAY/mPYnVbK1T2zRbW2EkDlVajB/5a4+Eren73ZIiTy1dshdwctNqszG1nAP5TzLpJc4C6IbgAIPWqWheC1saRepuptBmb1Mk/5T0716aKcYABcnpjhg/j+IsooucByn1HtayRm1suaCRMHHPVgV6sI5ex5s5uo7sgsr9I0GVDVZRfTpte4OdUioWtBIHJBkmNfWqFm4bVntwZRx1X3hzdx5BHarekNPaQbQqGpZqdy469UY4ENBBF6WvdlMrhazb/Fzca+m1rTkSS0ACTGMBowxQ9witDu6HCggcqg//wAVKT+wuBXHcK9IUrTaKVVpcGGGOJbBa5jpOG4PaVtnTNme0B9mAMCSxwAJ1kAFutc5wha29eoMhkS6+2m4zjN28HOGr9ST2KjuaR03xj7tJtWrLs5aAcZHKLZZGMHCN2ITq2iLRXpOrvqsc1zwwtYWue7VgbpBz+eGajsun6DKNO4wtq3XCqQL4fg8U4DvylriDzYSclV0hwgdUa1lKjTYYaJAJeXNw4xxwGW0QpTLa6GU306LqhvNdcDReEAvOGAEyTEzzDFZ5tMuNyGNL2nFt6JF0kYxmTgqIpxeky6ejXJnnUthYONYDleg9R+ycXwb05NOxqULIKbboyBOO3enFisPbJJTCxefU/ZnS1Z6FcsSs9SHHEZeCmLE02QOxyO0JJkM3w0+YTg0rV9Fu9jrCeNEv9nrC87BLo7M2PZkhpT4K1Rol+xvWEfRT9g7EsEugzI9mWGnz/KddPn+VpU9HPOQ+Sk9HPGoIwS6DMj2ZV0pQdi0C2NQPMCe5BtAuxDT7pTUJdCzI9lJoO5SWekXQ45ZtGPvH5DpUrbPedDhA1AyLxzjmGxXhQRha3Jc09iFrPOKcGKYMWfpDTLaXJEPf6oOX9x+Waai3sQ3YnrVAxsuIaBrKxqtuqWgltEFrdbsifp71PR0XUrkPrmBqblHRq71sUrOGCGwANQWmkftk6szrBoVlPE8p20juVw0BMqwWoXUm76sexBxSaaO/tVkMTX0+ZCC5SqUt609LtuWazt21KY6Xsd8yqNRvN2rT4Stj8KP3qP+OHzXf+It2cn5D2Ra4QWmpTpPNN0HVhliAewrxxtXi3Bz2B4BPJdeunUZIII29C9g4V1A2hUcZhrC4xuIPyXk1e0U3VAQyGuwxjWMz1ztXdUbU9DlpJOJW0paaZJ4mWtP6Mru0TJvDBMZaAQAZnbmZV+3WZhaAHYl2DZc5pbduyASSDJ+6jNmb7IBM4skdAEH/JF76lbD6dppGnBp8v1w8hpxzLSNm9UrW7kkbYGe3cpK2j5/K+n1Obz6yrg0c0MbhfeRyoPJE5QduWzNDdxLQpU9HAXZdMtBg4DEkmdufYhTrFjH8XTJvfrBF1uN2DrBBOS1BUDSMCIGsDLfBcO1Yla2A1LrA26XB14EjH9QhwEhZ7P6N4YWtS1Q0QagBDgMJN7AZTmErNol4eHGIGRmZIMfdaTbA8RiFZp2WMTJIy1AcwRKvTS9u52unTVmtyPi41oGmrBG5NLdy88kguIsankbk5jUxFL8K71He6UuIPqH3Suxa8qQPKn1j6F6VdnF8WfVPUU4Bw1O7V2geU8E+YR619C9L9nFBzva7U4VH7X9bl2zZ3KRjSdifrfoXpvs49mlajQADlgMJXdcE9O1WWd4e1nLyJBmIjJVa1e7yZY0/qdIF3cPa7s9igGkqbBHGUwMovD5I9TJrRCyYrdl600g8MBP5H32kZyW3SJ2ERhuUdes1jS57gGjWSsm18JGNwZ/yOOADQYnVJjuWdXsdWq8GteLjFymByYnlSRg0AZnNYtOWsjXRbFmppKraXFtAFrMnVDgft38y0NHaEZRxm871j8tiu0qQaAGtAAyAAgKQA7uxS3wthoF3eld3qQSgT5hTYLkZadqIpp3nJOATsFxvFpj6XmCrI84Jr24fZVYVzPfS84rR4RiX2MfvN7LqwdM6VFGBAc52TSbvScCrFDSD3usTaoDXteXQDPIwuHOdRE64Xf+L7VryctfXbg1eE7b1nrAf0ameGYheW6P0TVqNFxuGHKdyWBs4kk8w61a4S6TfVtTw9xcwPqgNOQAeQIblIAVZ9nDjhWvHGA7EHKBqjoC9DSZz042LlTgw83eKq0ar5h1x15tMZ8pwwJHqjsWhQ4FYf8AJXcTsaAAOwlalBoslmAAEwOlzj4lZ8Xqrm2g1S5pi7TfdhwJ6I35rPcGVrbwPqMF6jUD4/S8AdThl1LEFoN4tc1zXAw4OAwJxg4yeddbZatSm0vbLqdOOMkkkA4kicTAx5gouEtFzAK1JxaXDiqt39dOoYg7RJB69qNhHMG0+zIBg4taCAYMEg455qLSeiTSYx5aBfAIiZBImDqnZGanr8HqrgYbUggmLuyXEzG0LS0vp41KVKk9rbrHtJgBrzcZABAwAmVnJSclh25NYpMi0Vaqj3ODw4Q0G6WwQTs1xEZrRLSsaw1QHCocGl5aJJLmG6MQZxEnKNa34OOOS5q9LC7nTTn/ACyuWJpYrJadqaW71zmpVNNEMUxbvSg7UwNhtn8wnih5hWm0+dPFPnXnnRcqCzhPbZwrgpqRtNAmyqyzqYsjBv5s59UbTv2BOrVIgNxcctg9o7lJRo3RnM4knMnarSIbMG26LrP5JFmIBkGHuOOJOOF461Xp8Hna3MH9tFveupNMJcUt1N8GdkYtg0Oyji0EuObjE9GxXcd6vCmkaSl3eobFYBPA3qe4nXU7Bcgubwlxe8KeEE7CuRCnvTm0t6lCeAnYVyNlMovp8kqZqFV2H2VJCuctprRV/lNcQ7DYWmNxCxLS6sAG3pcAQww0ETniNy7WpTBVS0aEDoqSBcMXIxdekSMdUrqp15Rjhb0MZ0oyeK2pwGl7J+FfQIF9xbLr2IcZIIIVt2jeMDX0wBehxaSYBF4Ogmda39KaBFe7N4XREgNxEzryM6wpqdhugANEAQOYZZrSVVW0IUHfUi0nTL7OHNxLS10Z5Z4bsepUW6QgFzxfLuVLtuIkxhOWC16Bcw4DDWFHadF0ak4vpzmG5HoIWsKiaM5Qaeph1rZWJdcDmh8twd+cGRdInHAnNa2mg5lmDWTfhoEZ4RJ7FNQsdGhi289wEAuxI5hqVeu81HSRzDYETmkEYXZhhloe1odVqC7lIBBky6SOnNWBoxoh0S4SZMGTBAEZDNaQo+yO1I0/ZXNKq3pc6YwsctoWyC0S17n3rxN05Tmf/S6MNOMxMqnR0YW2oVIAaTeOqDGPOSe9aVR0uOCuq7xRFNNSI7nmUC1TRuSgbFyHSVy1C4rB5k2EDJWaf9jvUo0+PU7VC2mdhTjQBz+ajKiLMZO3hAPU7VJR0/LouBo9Yuw7lWFmGwJlraxsN5Ic/ATqGspqjETqM37JSBF4ODr2btu7cBsVgU94VDQtIsa4SXMvm5zYT2ytMHn7Fm4pMu40U96PFb069z9QRnn7EWQhlwbQlxe9SdfUEfOQTsIiub+1Hi96l85Js7e5OwEZadqIYdqdf3/4pwcPIRYBgYdqe1m9PBHlqcI8hOwhBu9RVWk6+5Slg8gqF7R5BTArOZ5wQc0xCkNIeZ8UXU9/emkBSfTTDQVx1Mbe9M4reiwFdlBPuKbigmcSE0IhdRn+FC6zeYVu4FG8BDBFc0FEbOrRYPJTTTRcZAKXMo3UfOKslm7u8FG5m7u8EDK5p+cULnmFMWbu7wQLd3aEhkBp83amGn5xUxO7t+yBG4daB2MhmkXD+VdsWlTeukPLjgABOO/YFz9oqG9ErqOB9EFrnRysBPOu2pJQV7HFBOW7LtpbW4olgBq4XZAu5jEyAMp1LIsfBWrWtBq2p0jA3QQJOzAQ1u4Lr2pzVxuo2dkPYrIdRY1oAAgDJSyEwnBCVAh8hGQmJAoAkkJXgmSpAUxAvDeleG9OCcgCPBHDei4pXkxBEIyN6F5GUDDIUb4UpKjcgREQECBtT4RIVICBzRtTSwKVwTCEAMuBKE9wTSEAMLd3cmFm5TNaEiwJAVyzcmupjYrBaE0sCBlV1PcmGluVpzUyEhlYsTC3zgrRamEJAVnUxsTDTGzuVqE0tTA//9k="/>
          <p:cNvSpPr>
            <a:spLocks noChangeAspect="1" noChangeArrowheads="1"/>
          </p:cNvSpPr>
          <p:nvPr/>
        </p:nvSpPr>
        <p:spPr bwMode="auto">
          <a:xfrm>
            <a:off x="63500" y="-647700"/>
            <a:ext cx="19526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http://t1.gstatic.com/images?q=tbn:ANd9GcQQQleIN1ZkutE4QVCZ-db9QaEGV2SdZ_qzK4peh4MeYzezNcj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4343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Adaptive Golf </a:t>
            </a:r>
            <a:endParaRPr lang="en-US" dirty="0">
              <a:solidFill>
                <a:srgbClr val="002060"/>
              </a:solidFill>
              <a:latin typeface="Clarendon Condensed"/>
            </a:endParaRPr>
          </a:p>
        </p:txBody>
      </p:sp>
      <p:pic>
        <p:nvPicPr>
          <p:cNvPr id="6146" name="Picture 2" descr="http://t2.gstatic.com/images?q=tbn:ANd9GcTiFX4GddcnhU5nr5wDjMQbCXZSXXFH1zhRb-l9l2MUWY_mwL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5" y="1600200"/>
            <a:ext cx="428200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3.gstatic.com/images?q=tbn:ANd9GcTBJP9kRoDJpQKUIxoWZ93rsrLI_bFpAr-uMVKCbi-djPZ7lQ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14119"/>
            <a:ext cx="26211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2819270" cy="394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Kayaking</a:t>
            </a:r>
            <a:br>
              <a:rPr lang="en-US" dirty="0" smtClean="0">
                <a:solidFill>
                  <a:srgbClr val="002060"/>
                </a:solidFill>
                <a:latin typeface="Clarendon Condensed"/>
              </a:rPr>
            </a:br>
            <a:r>
              <a:rPr lang="en-US" sz="2700" dirty="0" smtClean="0">
                <a:solidFill>
                  <a:srgbClr val="002060"/>
                </a:solidFill>
                <a:latin typeface="Clarendon Condensed"/>
              </a:rPr>
              <a:t>Canoe Kentucky</a:t>
            </a:r>
            <a:endParaRPr lang="en-US" sz="2700" dirty="0">
              <a:solidFill>
                <a:srgbClr val="002060"/>
              </a:solidFill>
              <a:latin typeface="Clarendon Condensed"/>
            </a:endParaRPr>
          </a:p>
        </p:txBody>
      </p:sp>
      <p:pic>
        <p:nvPicPr>
          <p:cNvPr id="10242" name="Picture 2" descr="C:\Program Files\video flip\FlipShare Data\Videos\VID03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599" y="2133600"/>
            <a:ext cx="3928533" cy="2209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5515" y="2087392"/>
            <a:ext cx="4130725" cy="308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9353" y="2194939"/>
            <a:ext cx="4130725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Shooting Sports</a:t>
            </a:r>
            <a:br>
              <a:rPr lang="en-US" dirty="0" smtClean="0">
                <a:solidFill>
                  <a:srgbClr val="002060"/>
                </a:solidFill>
                <a:latin typeface="Clarendon Condensed"/>
              </a:rPr>
            </a:br>
            <a:r>
              <a:rPr lang="en-US" sz="2200" dirty="0" smtClean="0">
                <a:solidFill>
                  <a:srgbClr val="002060"/>
                </a:solidFill>
                <a:latin typeface="Clarendon Condensed"/>
              </a:rPr>
              <a:t>at the Blue Grass Sportsmen’s League in Wilmore KY</a:t>
            </a:r>
            <a:endParaRPr lang="en-US" sz="2200" dirty="0">
              <a:solidFill>
                <a:srgbClr val="002060"/>
              </a:solidFill>
              <a:latin typeface="Clarendon Condensed"/>
            </a:endParaRPr>
          </a:p>
        </p:txBody>
      </p:sp>
      <p:pic>
        <p:nvPicPr>
          <p:cNvPr id="1026" name="Picture 2" descr="C:\Program Files\video flip\FlipShare Data\Videos\VID02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657600"/>
            <a:ext cx="3733799" cy="2845848"/>
          </a:xfrm>
          <a:prstGeom prst="rect">
            <a:avLst/>
          </a:prstGeom>
          <a:noFill/>
        </p:spPr>
      </p:pic>
      <p:pic>
        <p:nvPicPr>
          <p:cNvPr id="7170" name="Picture 2" descr="http://t2.gstatic.com/images?q=tbn:ANd9GcSxTMB2_3Xw9jaTEMLfWl8IAjeXUW-wYKrr3PamhW6YfmkvTk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ch2k8usr\user\caj2\My Pictures\100_0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6015"/>
            <a:ext cx="3200400" cy="399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Sled Hockey</a:t>
            </a:r>
            <a:br>
              <a:rPr lang="en-US" dirty="0" smtClean="0">
                <a:solidFill>
                  <a:srgbClr val="002060"/>
                </a:solidFill>
                <a:latin typeface="Clarendon Condensed"/>
              </a:rPr>
            </a:br>
            <a:r>
              <a:rPr lang="en-US" sz="2200" dirty="0" smtClean="0">
                <a:solidFill>
                  <a:srgbClr val="002060"/>
                </a:solidFill>
                <a:latin typeface="Clarendon Condensed"/>
              </a:rPr>
              <a:t>Lexington Ice Center </a:t>
            </a:r>
            <a:endParaRPr lang="en-US" sz="2200" dirty="0">
              <a:solidFill>
                <a:srgbClr val="002060"/>
              </a:solidFill>
              <a:latin typeface="Clarendon Condensed"/>
            </a:endParaRPr>
          </a:p>
        </p:txBody>
      </p:sp>
      <p:pic>
        <p:nvPicPr>
          <p:cNvPr id="3074" name="Picture 2" descr="C:\Program Files\video flip\FlipShare Data\Videos\VID03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1400475"/>
            <a:ext cx="3505200" cy="22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84959"/>
            <a:ext cx="3581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ch2k8usr\user\caj2\Sled Hockey Team U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66012"/>
            <a:ext cx="3781994" cy="28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Archery</a:t>
            </a:r>
            <a:endParaRPr lang="en-US" dirty="0">
              <a:solidFill>
                <a:srgbClr val="002060"/>
              </a:solidFill>
              <a:latin typeface="Clarendon Condensed"/>
            </a:endParaRPr>
          </a:p>
        </p:txBody>
      </p:sp>
      <p:pic>
        <p:nvPicPr>
          <p:cNvPr id="2050" name="Picture 2" descr="C:\Program Files\video flip\FlipShare Data\Videos\VID025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22" y="1219200"/>
            <a:ext cx="4099278" cy="3352800"/>
          </a:xfrm>
          <a:prstGeom prst="rect">
            <a:avLst/>
          </a:prstGeom>
          <a:noFill/>
        </p:spPr>
      </p:pic>
      <p:pic>
        <p:nvPicPr>
          <p:cNvPr id="4" name="Picture 2" descr="C:\Program Files\video flip\FlipShare Data\Videos\VID02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4495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Wheelchair Tennis</a:t>
            </a:r>
            <a:endParaRPr lang="en-US" dirty="0">
              <a:solidFill>
                <a:srgbClr val="002060"/>
              </a:solidFill>
              <a:latin typeface="Clarendon Condensed"/>
            </a:endParaRPr>
          </a:p>
        </p:txBody>
      </p:sp>
      <p:pic>
        <p:nvPicPr>
          <p:cNvPr id="6" name="Content Placeholder 5" descr="http://usptakentucky.com/images/100_290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3962400" cy="373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wheelchair tenni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604134"/>
            <a:ext cx="2819400" cy="20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larendon Condensed"/>
              </a:rPr>
              <a:t>Leisure</a:t>
            </a:r>
            <a:r>
              <a:rPr lang="en-US" dirty="0" smtClean="0">
                <a:latin typeface="Clarendon Condensed"/>
              </a:rPr>
              <a:t> </a:t>
            </a:r>
            <a:endParaRPr lang="en-US" dirty="0">
              <a:latin typeface="Clarendon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91000" cy="2895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Church activities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Singing or playing instruments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Attending movies, concerts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Dining out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Volunteering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447801"/>
            <a:ext cx="4038600" cy="30480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Camping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Cooking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Dancing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Going to the beach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Shopping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Fishing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0"/>
            <a:ext cx="8153400" cy="201136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chemeClr val="bg1"/>
                </a:solidFill>
              </a:rPr>
              <a:t>These activities increase endurance, fine motor functioning, self-confidence and help reduce stress.  They also increase social contacts in a non-competitive setting.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Going to the Beach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t2.gstatic.com/images?q=tbn:ANd9GcTTaY4ti3RcO8I78FQRSLiP8GZXSX4iYCTy6wL1FygojXWeyW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0291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mber\Desktop\Wheelcha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25908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03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458200" cy="17526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larendon Condensed"/>
              </a:rPr>
              <a:t>Adaptive Recreation </a:t>
            </a:r>
            <a:endParaRPr lang="en-US" b="1" dirty="0">
              <a:solidFill>
                <a:schemeClr val="bg1"/>
              </a:solidFill>
              <a:latin typeface="Clarendon Condense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743200"/>
            <a:ext cx="769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provides an opportunity to participate in activities that challenge peoples  expectations and misconceptions.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is a MAJOR contributor to feelings of health, wellness and higher quality of life</a:t>
            </a:r>
            <a:r>
              <a:rPr lang="en-US" dirty="0" smtClean="0">
                <a:solidFill>
                  <a:srgbClr val="002060"/>
                </a:solidFill>
              </a:rPr>
              <a:t>…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Through the use of activity modifications and assistive technology, people are able to participate alongside their non-disabled </a:t>
            </a:r>
            <a:r>
              <a:rPr lang="en-US" dirty="0" smtClean="0">
                <a:solidFill>
                  <a:srgbClr val="002060"/>
                </a:solidFill>
              </a:rPr>
              <a:t>peers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larendon Condensed"/>
              </a:rPr>
              <a:t>Fishing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Program Files\video flip\FlipShare Data\Videos\VID02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5470878" cy="4525963"/>
          </a:xfrm>
          <a:prstGeom prst="rect">
            <a:avLst/>
          </a:prstGeom>
          <a:noFill/>
        </p:spPr>
      </p:pic>
      <p:pic>
        <p:nvPicPr>
          <p:cNvPr id="8194" name="Picture 2" descr="http://www.achievableconcepts.us/pics/c-fishing_strong_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1905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achievableconcepts.us/pics/c-fishharness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1905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5807" y="1829442"/>
            <a:ext cx="4683158" cy="349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Passive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Reading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Table games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Playing Cards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Crafts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Painting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1"/>
            <a:ext cx="40386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Computer </a:t>
            </a:r>
            <a:r>
              <a:rPr lang="en-US" dirty="0">
                <a:solidFill>
                  <a:srgbClr val="002060"/>
                </a:solidFill>
              </a:rPr>
              <a:t>and Video Games</a:t>
            </a:r>
          </a:p>
          <a:p>
            <a:r>
              <a:rPr lang="en-US" dirty="0">
                <a:solidFill>
                  <a:srgbClr val="002060"/>
                </a:solidFill>
              </a:rPr>
              <a:t>Watching TV </a:t>
            </a:r>
          </a:p>
          <a:p>
            <a:r>
              <a:rPr lang="en-US" dirty="0">
                <a:solidFill>
                  <a:srgbClr val="002060"/>
                </a:solidFill>
              </a:rPr>
              <a:t>Writing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419600"/>
            <a:ext cx="8229600" cy="140176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solidFill>
                  <a:schemeClr val="bg1"/>
                </a:solidFill>
              </a:rPr>
              <a:t>These activities help reduce stress and increase fine motor functioning.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\video flip\FlipShare Data\Videos\VID0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" y="762000"/>
            <a:ext cx="56558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t2.gstatic.com/images?q=tbn:ANd9GcQSVu9nJNnMtlKD4YNkmFc9mhm5_9cKh4hG1ibRKB_zY5GDm-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49" y="1600200"/>
            <a:ext cx="2000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cx.images-amazon.com/images/I/317KioLIG8L._SL500_SS1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114800"/>
            <a:ext cx="22955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encrypted-tbn3.gstatic.com/images?q=tbn:ANd9GcS1OyzPVFQyPz5-vrhol4oBmra9jo0vXMCfghLJ-XjH6jJYhQHc_p-ZX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3538"/>
            <a:ext cx="22383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3.gstatic.com/images?q=tbn:ANd9GcQhxGeA4RmeymLUGp1YCzjzbS3fsy0LHaATejNxkGVI1vBMlrzAPRkBiQ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2017078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2.gstatic.com/images?q=tbn:ANd9GcQ4AA01iZRIMWeOduR5azrfs02_N5qZvntQ2b4aQ_4WUdZ_nzupCJsKjw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28" y="990600"/>
            <a:ext cx="1346200" cy="22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encrypted-tbn3.gstatic.com/images?q=tbn:ANd9GcTaAtp5cD1guc5OZ6_yWhKY7_7hKV6vnwTS02wbrvcTQ-9liTIsqwxr9Q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86224"/>
            <a:ext cx="2209800" cy="17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ebtechservices.biz/images/albums/NewAlbum_97062/tn_480_0c49c209e1dfcd942e829583b5ff67b6.jpg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2819400" cy="223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5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Adaptive Recreation at Cardinal Hill 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PROGRAM PHILOSOPHY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To encourage persons with physical disabilities to participate in Adaptive </a:t>
            </a:r>
            <a:r>
              <a:rPr lang="en-US" dirty="0" smtClean="0"/>
              <a:t>Recreation.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dirty="0"/>
              <a:t>To offer various opportunities to participate </a:t>
            </a:r>
            <a:r>
              <a:rPr lang="en-US" dirty="0" smtClean="0"/>
              <a:t>to </a:t>
            </a:r>
            <a:r>
              <a:rPr lang="en-US" dirty="0"/>
              <a:t>all individuals with physical disabilities.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smtClean="0"/>
              <a:t>To </a:t>
            </a:r>
            <a:r>
              <a:rPr lang="en-US" dirty="0"/>
              <a:t>promote the growth of </a:t>
            </a:r>
            <a:r>
              <a:rPr lang="en-US" dirty="0" smtClean="0"/>
              <a:t>Adaptive Recreation in </a:t>
            </a:r>
            <a:r>
              <a:rPr lang="en-US" dirty="0"/>
              <a:t>the city of Lexington and the surrounding Bluegrass area.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To promote a feeling of teamwork, sportsmanship, competition and discipline.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To respect each other and recognize individual strengths and accept their weaknesses.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To be an ambassador </a:t>
            </a:r>
            <a:r>
              <a:rPr lang="en-US" dirty="0" smtClean="0"/>
              <a:t>of Adaptive Recreation.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2450"/>
            <a:ext cx="73152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Risk Factors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 talk to your doctor, nurse specialist and therapists before participating in activities.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 protect your skin with sunscreen no matter what activity you are participating 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 remember that your cushion gets very hot in the sun.  Cover it if you are out of your chair for any amount of time.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 use your cushion when you are participating in activities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 bring all necessary personal care items for emergencies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  <a:hlinkClick r:id="rId2"/>
              </a:rPr>
              <a:t>www.spineywhitetripod.com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</a:rPr>
              <a:t>Physical Activity and Sport for People with Disabilities: Symposium and Strategic Planning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hlinkClick r:id="rId3"/>
              </a:rPr>
              <a:t>www.ncapd.com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hlinkClick r:id="rId4"/>
              </a:rPr>
              <a:t>www.com.wikipeida.com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Christopher and Dana Reeve Paralysis Resource Guide</a:t>
            </a:r>
          </a:p>
          <a:p>
            <a:r>
              <a:rPr lang="en-US" dirty="0">
                <a:solidFill>
                  <a:srgbClr val="0000FF"/>
                </a:solidFill>
              </a:rPr>
              <a:t>Lanig, IS. Ed. </a:t>
            </a:r>
            <a:r>
              <a:rPr lang="en-US" i="1" dirty="0">
                <a:solidFill>
                  <a:srgbClr val="0000FF"/>
                </a:solidFill>
              </a:rPr>
              <a:t>A Practical Guide to Health and Promotion After Spinal Cord Injury</a:t>
            </a:r>
            <a:r>
              <a:rPr lang="en-US" dirty="0">
                <a:solidFill>
                  <a:srgbClr val="0000FF"/>
                </a:solidFill>
              </a:rPr>
              <a:t>. Gaithersburg, MD: Aspen Publishers, Inc. </a:t>
            </a:r>
            <a:r>
              <a:rPr lang="en-US" dirty="0" smtClean="0">
                <a:solidFill>
                  <a:srgbClr val="0000FF"/>
                </a:solidFill>
              </a:rPr>
              <a:t>1996</a:t>
            </a:r>
          </a:p>
          <a:p>
            <a:r>
              <a:rPr lang="en-US" dirty="0">
                <a:solidFill>
                  <a:srgbClr val="0000FF"/>
                </a:solidFill>
              </a:rPr>
              <a:t>Hall, E. (Spring 2005).  Living well! The benefits of leisure for people with disabilities. Bloomington, IN: National Center on Accessibility, Indiana University-Bloomington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905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rgbClr val="FFFF00"/>
                </a:solidFill>
              </a:rPr>
              <a:t/>
            </a:r>
            <a:br>
              <a:rPr lang="en-US" sz="7300" dirty="0" smtClean="0">
                <a:solidFill>
                  <a:srgbClr val="FFFF00"/>
                </a:solidFill>
              </a:rPr>
            </a:br>
            <a:r>
              <a:rPr lang="en-US" sz="7300" dirty="0" smtClean="0">
                <a:solidFill>
                  <a:srgbClr val="FFFF00"/>
                </a:solidFill>
              </a:rPr>
              <a:t>LETS </a:t>
            </a:r>
            <a:r>
              <a:rPr lang="en-US" sz="7300" dirty="0">
                <a:solidFill>
                  <a:srgbClr val="FFFF00"/>
                </a:solidFill>
              </a:rPr>
              <a:t>GO PLAY!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3048000"/>
            <a:ext cx="7696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477962"/>
          </a:xfr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Clarendon Condensed"/>
              </a:rPr>
              <a:t>Adaptive Equipment</a:t>
            </a:r>
            <a:endParaRPr lang="en-US" sz="4800" b="1" dirty="0">
              <a:solidFill>
                <a:schemeClr val="bg1"/>
              </a:solidFill>
              <a:latin typeface="Clarendon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Machines or </a:t>
            </a:r>
            <a:r>
              <a:rPr lang="en-US" sz="4000" dirty="0">
                <a:solidFill>
                  <a:srgbClr val="002060"/>
                </a:solidFill>
              </a:rPr>
              <a:t>equipment used to level the playing field in </a:t>
            </a:r>
            <a:r>
              <a:rPr lang="en-US" sz="4000" dirty="0" smtClean="0">
                <a:solidFill>
                  <a:srgbClr val="002060"/>
                </a:solidFill>
              </a:rPr>
              <a:t>competition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smtClean="0">
                <a:solidFill>
                  <a:srgbClr val="002060"/>
                </a:solidFill>
              </a:rPr>
              <a:t>and to allow </a:t>
            </a:r>
            <a:r>
              <a:rPr lang="en-US" sz="4000" dirty="0">
                <a:solidFill>
                  <a:srgbClr val="002060"/>
                </a:solidFill>
              </a:rPr>
              <a:t>someone the opportunity to </a:t>
            </a:r>
            <a:r>
              <a:rPr lang="en-US" sz="4000" dirty="0" smtClean="0">
                <a:solidFill>
                  <a:srgbClr val="002060"/>
                </a:solidFill>
              </a:rPr>
              <a:t>participate, </a:t>
            </a:r>
            <a:r>
              <a:rPr lang="en-US" sz="4000" dirty="0">
                <a:solidFill>
                  <a:srgbClr val="002060"/>
                </a:solidFill>
              </a:rPr>
              <a:t>that could not do so without its benefit. </a:t>
            </a:r>
          </a:p>
        </p:txBody>
      </p:sp>
    </p:spTree>
    <p:extLst>
      <p:ext uri="{BB962C8B-B14F-4D97-AF65-F5344CB8AC3E}">
        <p14:creationId xmlns:p14="http://schemas.microsoft.com/office/powerpoint/2010/main" val="281226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Program Files\video flip\FlipShare Data\Videos\VID00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3512651" cy="23187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0" name="Picture 2" descr="C:\Program Files\video flip\FlipShare Data\Videos\VID03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512651" cy="22669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\video flip\FlipShare Data\Videos\VID03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3759200" cy="231876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\video flip\FlipShare Data\Videos\VID035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3759200" cy="22669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Clarendon Condensed"/>
              </a:rPr>
              <a:t>Why is participation </a:t>
            </a:r>
            <a:br>
              <a:rPr lang="en-US" sz="6600" b="1" dirty="0" smtClean="0">
                <a:solidFill>
                  <a:schemeClr val="bg1"/>
                </a:solidFill>
                <a:latin typeface="Clarendon Condensed"/>
              </a:rPr>
            </a:br>
            <a:r>
              <a:rPr lang="en-US" sz="6600" b="1" dirty="0" smtClean="0">
                <a:solidFill>
                  <a:schemeClr val="bg1"/>
                </a:solidFill>
                <a:latin typeface="Clarendon Condensed"/>
              </a:rPr>
              <a:t>in adaptive recreation</a:t>
            </a:r>
            <a:br>
              <a:rPr lang="en-US" sz="6600" b="1" dirty="0" smtClean="0">
                <a:solidFill>
                  <a:schemeClr val="bg1"/>
                </a:solidFill>
                <a:latin typeface="Clarendon Condensed"/>
              </a:rPr>
            </a:br>
            <a:r>
              <a:rPr lang="en-US" sz="6600" b="1" dirty="0" smtClean="0">
                <a:solidFill>
                  <a:schemeClr val="bg1"/>
                </a:solidFill>
                <a:latin typeface="Clarendon Condensed"/>
              </a:rPr>
              <a:t>so important? </a:t>
            </a:r>
            <a:endParaRPr lang="en-US" sz="6600" b="1" dirty="0">
              <a:solidFill>
                <a:schemeClr val="bg1"/>
              </a:solidFill>
              <a:latin typeface="Clarendon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concerns…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More </a:t>
            </a:r>
            <a:r>
              <a:rPr lang="en-US" dirty="0">
                <a:solidFill>
                  <a:srgbClr val="002060"/>
                </a:solidFill>
              </a:rPr>
              <a:t>than HALF of people with disabilities do not engage in ANY physical activity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•People with disabilities feel LESS satisfied with their quality of life than individuals without disabilities.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GOOD NEWS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3992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There are many options available for people with disabilities to participate in adaptive recreation right here in our area…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larendon Condensed"/>
              </a:rPr>
              <a:t>Benefits of Adaptive Recreation</a:t>
            </a:r>
            <a:endParaRPr lang="en-US" sz="3600" b="1" dirty="0">
              <a:solidFill>
                <a:schemeClr val="bg1"/>
              </a:solidFill>
              <a:latin typeface="Clarendon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Stress Reduction</a:t>
            </a:r>
          </a:p>
          <a:p>
            <a:pPr algn="ctr"/>
            <a:r>
              <a:rPr lang="en-US" dirty="0" smtClean="0"/>
              <a:t>Social Interactions</a:t>
            </a:r>
          </a:p>
          <a:p>
            <a:pPr algn="ctr"/>
            <a:r>
              <a:rPr lang="en-US" dirty="0" smtClean="0"/>
              <a:t>Physical Fitness</a:t>
            </a:r>
          </a:p>
          <a:p>
            <a:pPr algn="ctr"/>
            <a:r>
              <a:rPr lang="en-US" dirty="0" smtClean="0"/>
              <a:t>Skill Development</a:t>
            </a:r>
          </a:p>
          <a:p>
            <a:pPr algn="ctr"/>
            <a:r>
              <a:rPr lang="en-US" dirty="0" smtClean="0"/>
              <a:t>Improved Self-Esteem</a:t>
            </a:r>
          </a:p>
          <a:p>
            <a:pPr algn="ctr"/>
            <a:r>
              <a:rPr lang="en-US" dirty="0" smtClean="0"/>
              <a:t>Strengthen Interpersonal Skills</a:t>
            </a:r>
          </a:p>
          <a:p>
            <a:pPr algn="ctr"/>
            <a:r>
              <a:rPr lang="en-US" dirty="0" smtClean="0"/>
              <a:t>Improve Overall Well Being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577</Words>
  <Application>Microsoft Office PowerPoint</Application>
  <PresentationFormat>On-screen Show (4:3)</PresentationFormat>
  <Paragraphs>128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Adaptive Recreation    “…enjoy life” -Cindy Jacobelli  MEd Director of Adaptive Recreation at Cardinal Hill</vt:lpstr>
      <vt:lpstr>Learning Objectives</vt:lpstr>
      <vt:lpstr>Adaptive Recreation </vt:lpstr>
      <vt:lpstr>Adaptive Equipment</vt:lpstr>
      <vt:lpstr>PowerPoint Presentation</vt:lpstr>
      <vt:lpstr>Why is participation  in adaptive recreation so important? </vt:lpstr>
      <vt:lpstr>The concerns… </vt:lpstr>
      <vt:lpstr>The GOOD NEWS… </vt:lpstr>
      <vt:lpstr>Benefits of Adaptive Recreation</vt:lpstr>
      <vt:lpstr> Types of adaptive recreation activities and equipment    </vt:lpstr>
      <vt:lpstr>High Risk and High Adventure </vt:lpstr>
      <vt:lpstr>Rock Wall</vt:lpstr>
      <vt:lpstr>Sky Diving </vt:lpstr>
      <vt:lpstr>Active</vt:lpstr>
      <vt:lpstr>Wheelchair Basketball Cardinal Hill Rehabilitation Hospital’s Basketball team                         Hill on Wheels  </vt:lpstr>
      <vt:lpstr>Adaptive Skiing Former patients at Perfect North </vt:lpstr>
      <vt:lpstr>Adaptive Water Skiing/ Surfing</vt:lpstr>
      <vt:lpstr>Therapeutic Gardening  Cardinal Hill Garden</vt:lpstr>
      <vt:lpstr>Billiards </vt:lpstr>
      <vt:lpstr>Hand Cycle Run for the Hill 5k at Keeneland   </vt:lpstr>
      <vt:lpstr>Bowling </vt:lpstr>
      <vt:lpstr>Adaptive Golf </vt:lpstr>
      <vt:lpstr>Kayaking Canoe Kentucky</vt:lpstr>
      <vt:lpstr>Shooting Sports at the Blue Grass Sportsmen’s League in Wilmore KY</vt:lpstr>
      <vt:lpstr>Sled Hockey Lexington Ice Center </vt:lpstr>
      <vt:lpstr>Archery</vt:lpstr>
      <vt:lpstr>Wheelchair Tennis</vt:lpstr>
      <vt:lpstr>Leisure </vt:lpstr>
      <vt:lpstr>Going to the Beach</vt:lpstr>
      <vt:lpstr>Fishing  </vt:lpstr>
      <vt:lpstr>Passive </vt:lpstr>
      <vt:lpstr>PowerPoint Presentation</vt:lpstr>
      <vt:lpstr>PowerPoint Presentation</vt:lpstr>
      <vt:lpstr>Adaptive Recreation at Cardinal Hill  PROGRAM PHILOSOPHY</vt:lpstr>
      <vt:lpstr>PowerPoint Presentation</vt:lpstr>
      <vt:lpstr>Risk Factors </vt:lpstr>
      <vt:lpstr>References</vt:lpstr>
      <vt:lpstr> LETS GO PLAY! </vt:lpstr>
    </vt:vector>
  </TitlesOfParts>
  <Company>CHRH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Recreation and Spinal Cord Injury </dc:title>
  <dc:creator> </dc:creator>
  <cp:lastModifiedBy> </cp:lastModifiedBy>
  <cp:revision>151</cp:revision>
  <cp:lastPrinted>2012-06-07T17:31:20Z</cp:lastPrinted>
  <dcterms:created xsi:type="dcterms:W3CDTF">2010-07-01T15:39:39Z</dcterms:created>
  <dcterms:modified xsi:type="dcterms:W3CDTF">2014-03-21T14:06:10Z</dcterms:modified>
</cp:coreProperties>
</file>